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0"/>
  </p:notesMasterIdLst>
  <p:handoutMasterIdLst>
    <p:handoutMasterId r:id="rId41"/>
  </p:handoutMasterIdLst>
  <p:sldIdLst>
    <p:sldId id="355" r:id="rId2"/>
    <p:sldId id="258" r:id="rId3"/>
    <p:sldId id="384" r:id="rId4"/>
    <p:sldId id="383" r:id="rId5"/>
    <p:sldId id="385" r:id="rId6"/>
    <p:sldId id="386" r:id="rId7"/>
    <p:sldId id="388" r:id="rId8"/>
    <p:sldId id="389" r:id="rId9"/>
    <p:sldId id="390" r:id="rId10"/>
    <p:sldId id="392" r:id="rId11"/>
    <p:sldId id="393" r:id="rId12"/>
    <p:sldId id="394" r:id="rId13"/>
    <p:sldId id="395" r:id="rId14"/>
    <p:sldId id="396" r:id="rId15"/>
    <p:sldId id="397" r:id="rId16"/>
    <p:sldId id="420" r:id="rId17"/>
    <p:sldId id="421" r:id="rId18"/>
    <p:sldId id="398" r:id="rId19"/>
    <p:sldId id="399" r:id="rId20"/>
    <p:sldId id="400" r:id="rId21"/>
    <p:sldId id="401" r:id="rId22"/>
    <p:sldId id="402" r:id="rId23"/>
    <p:sldId id="403" r:id="rId24"/>
    <p:sldId id="404" r:id="rId25"/>
    <p:sldId id="405" r:id="rId26"/>
    <p:sldId id="407" r:id="rId27"/>
    <p:sldId id="408" r:id="rId28"/>
    <p:sldId id="409" r:id="rId29"/>
    <p:sldId id="410" r:id="rId30"/>
    <p:sldId id="411" r:id="rId31"/>
    <p:sldId id="412" r:id="rId32"/>
    <p:sldId id="413" r:id="rId33"/>
    <p:sldId id="414" r:id="rId34"/>
    <p:sldId id="415" r:id="rId35"/>
    <p:sldId id="416" r:id="rId36"/>
    <p:sldId id="417" r:id="rId37"/>
    <p:sldId id="419" r:id="rId38"/>
    <p:sldId id="292" r:id="rId39"/>
  </p:sldIdLst>
  <p:sldSz cx="9144000" cy="6858000" type="screen4x3"/>
  <p:notesSz cx="6797675" cy="9928225"/>
  <p:defaultTextStyle>
    <a:defPPr>
      <a:defRPr lang="zh-TW"/>
    </a:defPPr>
    <a:lvl1pPr algn="l" rtl="0" fontAlgn="base">
      <a:spcBef>
        <a:spcPct val="0"/>
      </a:spcBef>
      <a:spcAft>
        <a:spcPct val="0"/>
      </a:spcAft>
      <a:defRPr kumimoji="1" kern="1200">
        <a:solidFill>
          <a:schemeClr val="tx1"/>
        </a:solidFill>
        <a:latin typeface="Arial" charset="0"/>
        <a:ea typeface="新細明體" charset="-120"/>
        <a:cs typeface="+mn-cs"/>
      </a:defRPr>
    </a:lvl1pPr>
    <a:lvl2pPr marL="457200" algn="l" rtl="0" fontAlgn="base">
      <a:spcBef>
        <a:spcPct val="0"/>
      </a:spcBef>
      <a:spcAft>
        <a:spcPct val="0"/>
      </a:spcAft>
      <a:defRPr kumimoji="1" kern="1200">
        <a:solidFill>
          <a:schemeClr val="tx1"/>
        </a:solidFill>
        <a:latin typeface="Arial" charset="0"/>
        <a:ea typeface="新細明體" charset="-120"/>
        <a:cs typeface="+mn-cs"/>
      </a:defRPr>
    </a:lvl2pPr>
    <a:lvl3pPr marL="914400" algn="l" rtl="0" fontAlgn="base">
      <a:spcBef>
        <a:spcPct val="0"/>
      </a:spcBef>
      <a:spcAft>
        <a:spcPct val="0"/>
      </a:spcAft>
      <a:defRPr kumimoji="1" kern="1200">
        <a:solidFill>
          <a:schemeClr val="tx1"/>
        </a:solidFill>
        <a:latin typeface="Arial" charset="0"/>
        <a:ea typeface="新細明體" charset="-120"/>
        <a:cs typeface="+mn-cs"/>
      </a:defRPr>
    </a:lvl3pPr>
    <a:lvl4pPr marL="1371600" algn="l" rtl="0" fontAlgn="base">
      <a:spcBef>
        <a:spcPct val="0"/>
      </a:spcBef>
      <a:spcAft>
        <a:spcPct val="0"/>
      </a:spcAft>
      <a:defRPr kumimoji="1" kern="1200">
        <a:solidFill>
          <a:schemeClr val="tx1"/>
        </a:solidFill>
        <a:latin typeface="Arial" charset="0"/>
        <a:ea typeface="新細明體" charset="-120"/>
        <a:cs typeface="+mn-cs"/>
      </a:defRPr>
    </a:lvl4pPr>
    <a:lvl5pPr marL="1828800" algn="l" rtl="0" fontAlgn="base">
      <a:spcBef>
        <a:spcPct val="0"/>
      </a:spcBef>
      <a:spcAft>
        <a:spcPct val="0"/>
      </a:spcAft>
      <a:defRPr kumimoji="1" kern="1200">
        <a:solidFill>
          <a:schemeClr val="tx1"/>
        </a:solidFill>
        <a:latin typeface="Arial" charset="0"/>
        <a:ea typeface="新細明體" charset="-120"/>
        <a:cs typeface="+mn-cs"/>
      </a:defRPr>
    </a:lvl5pPr>
    <a:lvl6pPr marL="2286000" algn="l" defTabSz="914400" rtl="0" eaLnBrk="1" latinLnBrk="0" hangingPunct="1">
      <a:defRPr kumimoji="1" kern="1200">
        <a:solidFill>
          <a:schemeClr val="tx1"/>
        </a:solidFill>
        <a:latin typeface="Arial" charset="0"/>
        <a:ea typeface="新細明體" charset="-120"/>
        <a:cs typeface="+mn-cs"/>
      </a:defRPr>
    </a:lvl6pPr>
    <a:lvl7pPr marL="2743200" algn="l" defTabSz="914400" rtl="0" eaLnBrk="1" latinLnBrk="0" hangingPunct="1">
      <a:defRPr kumimoji="1" kern="1200">
        <a:solidFill>
          <a:schemeClr val="tx1"/>
        </a:solidFill>
        <a:latin typeface="Arial" charset="0"/>
        <a:ea typeface="新細明體" charset="-120"/>
        <a:cs typeface="+mn-cs"/>
      </a:defRPr>
    </a:lvl7pPr>
    <a:lvl8pPr marL="3200400" algn="l" defTabSz="914400" rtl="0" eaLnBrk="1" latinLnBrk="0" hangingPunct="1">
      <a:defRPr kumimoji="1" kern="1200">
        <a:solidFill>
          <a:schemeClr val="tx1"/>
        </a:solidFill>
        <a:latin typeface="Arial" charset="0"/>
        <a:ea typeface="新細明體" charset="-120"/>
        <a:cs typeface="+mn-cs"/>
      </a:defRPr>
    </a:lvl8pPr>
    <a:lvl9pPr marL="3657600" algn="l" defTabSz="914400" rtl="0" eaLnBrk="1" latinLnBrk="0" hangingPunct="1">
      <a:defRPr kumimoji="1" kern="1200">
        <a:solidFill>
          <a:schemeClr val="tx1"/>
        </a:solidFill>
        <a:latin typeface="Arial" charset="0"/>
        <a:ea typeface="新細明體" charset="-120"/>
        <a:cs typeface="+mn-cs"/>
      </a:defRPr>
    </a:lvl9pPr>
  </p:defaultTextStyle>
  <p:extLst>
    <p:ext uri="{EFAFB233-063F-42B5-8137-9DF3F51BA10A}">
      <p15:sldGuideLst xmlns:p15="http://schemas.microsoft.com/office/powerpoint/2012/main">
        <p15:guide id="1" orient="horz" pos="2160">
          <p15:clr>
            <a:srgbClr val="A4A3A4"/>
          </p15:clr>
        </p15:guide>
        <p15:guide id="2" pos="5420" userDrawn="1">
          <p15:clr>
            <a:srgbClr val="A4A3A4"/>
          </p15:clr>
        </p15:guide>
        <p15:guide id="3" orient="horz" pos="229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extLst>
      <p:ext uri="{19B8F6BF-5375-455C-9EA6-DF929625EA0E}">
        <p15:presenceInfo xmlns:p15="http://schemas.microsoft.com/office/powerpoint/2012/main" userId="del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17" autoAdjust="0"/>
    <p:restoredTop sz="87818" autoAdjust="0"/>
  </p:normalViewPr>
  <p:slideViewPr>
    <p:cSldViewPr>
      <p:cViewPr varScale="1">
        <p:scale>
          <a:sx n="79" d="100"/>
          <a:sy n="79" d="100"/>
        </p:scale>
        <p:origin x="1140" y="90"/>
      </p:cViewPr>
      <p:guideLst>
        <p:guide orient="horz" pos="2160"/>
        <p:guide pos="5420"/>
        <p:guide orient="horz" pos="229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955" cy="497397"/>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0245" y="0"/>
            <a:ext cx="2945955" cy="497397"/>
          </a:xfrm>
          <a:prstGeom prst="rect">
            <a:avLst/>
          </a:prstGeom>
        </p:spPr>
        <p:txBody>
          <a:bodyPr vert="horz" lIns="91440" tIns="45720" rIns="91440" bIns="45720" rtlCol="0"/>
          <a:lstStyle>
            <a:lvl1pPr algn="r">
              <a:defRPr sz="1200"/>
            </a:lvl1pPr>
          </a:lstStyle>
          <a:p>
            <a:fld id="{BA9AB3E7-4A3A-4E56-A4D4-F340CBEAE39A}" type="datetimeFigureOut">
              <a:rPr lang="en-GB" smtClean="0"/>
              <a:pPr/>
              <a:t>06/10/2020</a:t>
            </a:fld>
            <a:endParaRPr lang="en-GB"/>
          </a:p>
        </p:txBody>
      </p:sp>
      <p:sp>
        <p:nvSpPr>
          <p:cNvPr id="4" name="Footer Placeholder 3"/>
          <p:cNvSpPr>
            <a:spLocks noGrp="1"/>
          </p:cNvSpPr>
          <p:nvPr>
            <p:ph type="ftr" sz="quarter" idx="2"/>
          </p:nvPr>
        </p:nvSpPr>
        <p:spPr>
          <a:xfrm>
            <a:off x="0" y="9430829"/>
            <a:ext cx="2945955" cy="497396"/>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0245" y="9430829"/>
            <a:ext cx="2945955" cy="497396"/>
          </a:xfrm>
          <a:prstGeom prst="rect">
            <a:avLst/>
          </a:prstGeom>
        </p:spPr>
        <p:txBody>
          <a:bodyPr vert="horz" lIns="91440" tIns="45720" rIns="91440" bIns="45720" rtlCol="0" anchor="b"/>
          <a:lstStyle>
            <a:lvl1pPr algn="r">
              <a:defRPr sz="1200"/>
            </a:lvl1pPr>
          </a:lstStyle>
          <a:p>
            <a:fld id="{F72E98BA-139B-4DC9-AB8C-0229CE52E45D}" type="slidenum">
              <a:rPr lang="en-GB" smtClean="0"/>
              <a:pPr/>
              <a:t>‹#›</a:t>
            </a:fld>
            <a:endParaRPr lang="en-GB"/>
          </a:p>
        </p:txBody>
      </p:sp>
    </p:spTree>
    <p:extLst>
      <p:ext uri="{BB962C8B-B14F-4D97-AF65-F5344CB8AC3E}">
        <p14:creationId xmlns:p14="http://schemas.microsoft.com/office/powerpoint/2010/main" val="191991662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1"/>
            <a:ext cx="2945659" cy="498135"/>
          </a:xfrm>
          <a:prstGeom prst="rect">
            <a:avLst/>
          </a:prstGeom>
        </p:spPr>
        <p:txBody>
          <a:bodyPr vert="horz" lIns="96661" tIns="48331" rIns="96661" bIns="48331" rtlCol="0"/>
          <a:lstStyle>
            <a:lvl1pPr algn="l">
              <a:defRPr sz="1300"/>
            </a:lvl1pPr>
          </a:lstStyle>
          <a:p>
            <a:endParaRPr lang="zh-TW" altLang="en-US"/>
          </a:p>
        </p:txBody>
      </p:sp>
      <p:sp>
        <p:nvSpPr>
          <p:cNvPr id="3" name="日期版面配置區 2"/>
          <p:cNvSpPr>
            <a:spLocks noGrp="1"/>
          </p:cNvSpPr>
          <p:nvPr>
            <p:ph type="dt" idx="1"/>
          </p:nvPr>
        </p:nvSpPr>
        <p:spPr>
          <a:xfrm>
            <a:off x="3850443" y="1"/>
            <a:ext cx="2945659" cy="498135"/>
          </a:xfrm>
          <a:prstGeom prst="rect">
            <a:avLst/>
          </a:prstGeom>
        </p:spPr>
        <p:txBody>
          <a:bodyPr vert="horz" lIns="96661" tIns="48331" rIns="96661" bIns="48331" rtlCol="0"/>
          <a:lstStyle>
            <a:lvl1pPr algn="r">
              <a:defRPr sz="1300"/>
            </a:lvl1pPr>
          </a:lstStyle>
          <a:p>
            <a:fld id="{E79D99E9-197B-400F-96BE-B7581A490113}" type="datetimeFigureOut">
              <a:rPr lang="zh-TW" altLang="en-US" smtClean="0"/>
              <a:pPr/>
              <a:t>2020/10/6</a:t>
            </a:fld>
            <a:endParaRPr lang="zh-TW" altLang="en-US"/>
          </a:p>
        </p:txBody>
      </p:sp>
      <p:sp>
        <p:nvSpPr>
          <p:cNvPr id="4" name="投影片圖像版面配置區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6661" tIns="48331" rIns="96661" bIns="48331" rtlCol="0" anchor="ctr"/>
          <a:lstStyle/>
          <a:p>
            <a:endParaRPr lang="zh-TW" altLang="en-US"/>
          </a:p>
        </p:txBody>
      </p:sp>
      <p:sp>
        <p:nvSpPr>
          <p:cNvPr id="5" name="備忘稿版面配置區 4"/>
          <p:cNvSpPr>
            <a:spLocks noGrp="1"/>
          </p:cNvSpPr>
          <p:nvPr>
            <p:ph type="body" sz="quarter" idx="3"/>
          </p:nvPr>
        </p:nvSpPr>
        <p:spPr>
          <a:xfrm>
            <a:off x="679768" y="4777958"/>
            <a:ext cx="5438140" cy="3909239"/>
          </a:xfrm>
          <a:prstGeom prst="rect">
            <a:avLst/>
          </a:prstGeom>
        </p:spPr>
        <p:txBody>
          <a:bodyPr vert="horz" lIns="96661" tIns="48331" rIns="96661" bIns="48331"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9430091"/>
            <a:ext cx="2945659" cy="498134"/>
          </a:xfrm>
          <a:prstGeom prst="rect">
            <a:avLst/>
          </a:prstGeom>
        </p:spPr>
        <p:txBody>
          <a:bodyPr vert="horz" lIns="96661" tIns="48331" rIns="96661" bIns="48331" rtlCol="0" anchor="b"/>
          <a:lstStyle>
            <a:lvl1pPr algn="l">
              <a:defRPr sz="1300"/>
            </a:lvl1pPr>
          </a:lstStyle>
          <a:p>
            <a:endParaRPr lang="zh-TW" altLang="en-US"/>
          </a:p>
        </p:txBody>
      </p:sp>
      <p:sp>
        <p:nvSpPr>
          <p:cNvPr id="7" name="投影片編號版面配置區 6"/>
          <p:cNvSpPr>
            <a:spLocks noGrp="1"/>
          </p:cNvSpPr>
          <p:nvPr>
            <p:ph type="sldNum" sz="quarter" idx="5"/>
          </p:nvPr>
        </p:nvSpPr>
        <p:spPr>
          <a:xfrm>
            <a:off x="3850443" y="9430091"/>
            <a:ext cx="2945659" cy="498134"/>
          </a:xfrm>
          <a:prstGeom prst="rect">
            <a:avLst/>
          </a:prstGeom>
        </p:spPr>
        <p:txBody>
          <a:bodyPr vert="horz" lIns="96661" tIns="48331" rIns="96661" bIns="48331" rtlCol="0" anchor="b"/>
          <a:lstStyle>
            <a:lvl1pPr algn="r">
              <a:defRPr sz="1300"/>
            </a:lvl1pPr>
          </a:lstStyle>
          <a:p>
            <a:fld id="{B13A152A-3943-4FBD-B145-8B16DFE947EA}" type="slidenum">
              <a:rPr lang="zh-TW" altLang="en-US" smtClean="0"/>
              <a:pPr/>
              <a:t>‹#›</a:t>
            </a:fld>
            <a:endParaRPr lang="zh-TW" altLang="en-US"/>
          </a:p>
        </p:txBody>
      </p:sp>
    </p:spTree>
    <p:extLst>
      <p:ext uri="{BB962C8B-B14F-4D97-AF65-F5344CB8AC3E}">
        <p14:creationId xmlns:p14="http://schemas.microsoft.com/office/powerpoint/2010/main" val="4864830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1</a:t>
            </a:fld>
            <a:endParaRPr lang="zh-TW" altLang="en-US"/>
          </a:p>
        </p:txBody>
      </p:sp>
    </p:spTree>
    <p:extLst>
      <p:ext uri="{BB962C8B-B14F-4D97-AF65-F5344CB8AC3E}">
        <p14:creationId xmlns:p14="http://schemas.microsoft.com/office/powerpoint/2010/main" val="28864347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29</a:t>
            </a:fld>
            <a:endParaRPr lang="zh-TW" altLang="en-US"/>
          </a:p>
        </p:txBody>
      </p:sp>
    </p:spTree>
    <p:extLst>
      <p:ext uri="{BB962C8B-B14F-4D97-AF65-F5344CB8AC3E}">
        <p14:creationId xmlns:p14="http://schemas.microsoft.com/office/powerpoint/2010/main" val="34664218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30</a:t>
            </a:fld>
            <a:endParaRPr lang="zh-TW" altLang="en-US"/>
          </a:p>
        </p:txBody>
      </p:sp>
    </p:spTree>
    <p:extLst>
      <p:ext uri="{BB962C8B-B14F-4D97-AF65-F5344CB8AC3E}">
        <p14:creationId xmlns:p14="http://schemas.microsoft.com/office/powerpoint/2010/main" val="25968062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31</a:t>
            </a:fld>
            <a:endParaRPr lang="zh-TW" altLang="en-US"/>
          </a:p>
        </p:txBody>
      </p:sp>
    </p:spTree>
    <p:extLst>
      <p:ext uri="{BB962C8B-B14F-4D97-AF65-F5344CB8AC3E}">
        <p14:creationId xmlns:p14="http://schemas.microsoft.com/office/powerpoint/2010/main" val="31640353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32</a:t>
            </a:fld>
            <a:endParaRPr lang="zh-TW" altLang="en-US"/>
          </a:p>
        </p:txBody>
      </p:sp>
    </p:spTree>
    <p:extLst>
      <p:ext uri="{BB962C8B-B14F-4D97-AF65-F5344CB8AC3E}">
        <p14:creationId xmlns:p14="http://schemas.microsoft.com/office/powerpoint/2010/main" val="3642329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33</a:t>
            </a:fld>
            <a:endParaRPr lang="zh-TW" altLang="en-US"/>
          </a:p>
        </p:txBody>
      </p:sp>
    </p:spTree>
    <p:extLst>
      <p:ext uri="{BB962C8B-B14F-4D97-AF65-F5344CB8AC3E}">
        <p14:creationId xmlns:p14="http://schemas.microsoft.com/office/powerpoint/2010/main" val="23721582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34</a:t>
            </a:fld>
            <a:endParaRPr lang="zh-TW" altLang="en-US"/>
          </a:p>
        </p:txBody>
      </p:sp>
    </p:spTree>
    <p:extLst>
      <p:ext uri="{BB962C8B-B14F-4D97-AF65-F5344CB8AC3E}">
        <p14:creationId xmlns:p14="http://schemas.microsoft.com/office/powerpoint/2010/main" val="4094289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35</a:t>
            </a:fld>
            <a:endParaRPr lang="zh-TW" altLang="en-US"/>
          </a:p>
        </p:txBody>
      </p:sp>
    </p:spTree>
    <p:extLst>
      <p:ext uri="{BB962C8B-B14F-4D97-AF65-F5344CB8AC3E}">
        <p14:creationId xmlns:p14="http://schemas.microsoft.com/office/powerpoint/2010/main" val="38356496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36</a:t>
            </a:fld>
            <a:endParaRPr lang="zh-TW" altLang="en-US"/>
          </a:p>
        </p:txBody>
      </p:sp>
    </p:spTree>
    <p:extLst>
      <p:ext uri="{BB962C8B-B14F-4D97-AF65-F5344CB8AC3E}">
        <p14:creationId xmlns:p14="http://schemas.microsoft.com/office/powerpoint/2010/main" val="40173813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37</a:t>
            </a:fld>
            <a:endParaRPr lang="zh-TW" altLang="en-US"/>
          </a:p>
        </p:txBody>
      </p:sp>
    </p:spTree>
    <p:extLst>
      <p:ext uri="{BB962C8B-B14F-4D97-AF65-F5344CB8AC3E}">
        <p14:creationId xmlns:p14="http://schemas.microsoft.com/office/powerpoint/2010/main" val="41028875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38</a:t>
            </a:fld>
            <a:endParaRPr lang="zh-TW" altLang="en-US"/>
          </a:p>
        </p:txBody>
      </p:sp>
    </p:spTree>
    <p:extLst>
      <p:ext uri="{BB962C8B-B14F-4D97-AF65-F5344CB8AC3E}">
        <p14:creationId xmlns:p14="http://schemas.microsoft.com/office/powerpoint/2010/main" val="20886881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300" i="1"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2</a:t>
            </a:fld>
            <a:endParaRPr lang="zh-TW" altLang="en-US"/>
          </a:p>
        </p:txBody>
      </p:sp>
    </p:spTree>
    <p:extLst>
      <p:ext uri="{BB962C8B-B14F-4D97-AF65-F5344CB8AC3E}">
        <p14:creationId xmlns:p14="http://schemas.microsoft.com/office/powerpoint/2010/main" val="2253216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22</a:t>
            </a:fld>
            <a:endParaRPr lang="zh-TW" altLang="en-US"/>
          </a:p>
        </p:txBody>
      </p:sp>
    </p:spTree>
    <p:extLst>
      <p:ext uri="{BB962C8B-B14F-4D97-AF65-F5344CB8AC3E}">
        <p14:creationId xmlns:p14="http://schemas.microsoft.com/office/powerpoint/2010/main" val="3966594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23</a:t>
            </a:fld>
            <a:endParaRPr lang="zh-TW" altLang="en-US"/>
          </a:p>
        </p:txBody>
      </p:sp>
    </p:spTree>
    <p:extLst>
      <p:ext uri="{BB962C8B-B14F-4D97-AF65-F5344CB8AC3E}">
        <p14:creationId xmlns:p14="http://schemas.microsoft.com/office/powerpoint/2010/main" val="17127151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24</a:t>
            </a:fld>
            <a:endParaRPr lang="zh-TW" altLang="en-US"/>
          </a:p>
        </p:txBody>
      </p:sp>
    </p:spTree>
    <p:extLst>
      <p:ext uri="{BB962C8B-B14F-4D97-AF65-F5344CB8AC3E}">
        <p14:creationId xmlns:p14="http://schemas.microsoft.com/office/powerpoint/2010/main" val="2316583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25</a:t>
            </a:fld>
            <a:endParaRPr lang="zh-TW" altLang="en-US"/>
          </a:p>
        </p:txBody>
      </p:sp>
    </p:spTree>
    <p:extLst>
      <p:ext uri="{BB962C8B-B14F-4D97-AF65-F5344CB8AC3E}">
        <p14:creationId xmlns:p14="http://schemas.microsoft.com/office/powerpoint/2010/main" val="3542193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26</a:t>
            </a:fld>
            <a:endParaRPr lang="zh-TW" altLang="en-US"/>
          </a:p>
        </p:txBody>
      </p:sp>
    </p:spTree>
    <p:extLst>
      <p:ext uri="{BB962C8B-B14F-4D97-AF65-F5344CB8AC3E}">
        <p14:creationId xmlns:p14="http://schemas.microsoft.com/office/powerpoint/2010/main" val="21488224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27</a:t>
            </a:fld>
            <a:endParaRPr lang="zh-TW" altLang="en-US"/>
          </a:p>
        </p:txBody>
      </p:sp>
    </p:spTree>
    <p:extLst>
      <p:ext uri="{BB962C8B-B14F-4D97-AF65-F5344CB8AC3E}">
        <p14:creationId xmlns:p14="http://schemas.microsoft.com/office/powerpoint/2010/main" val="2245579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IN" dirty="0"/>
          </a:p>
          <a:p>
            <a:endParaRPr lang="en-IN" dirty="0"/>
          </a:p>
        </p:txBody>
      </p:sp>
      <p:sp>
        <p:nvSpPr>
          <p:cNvPr id="4" name="Slide Number Placeholder 3"/>
          <p:cNvSpPr>
            <a:spLocks noGrp="1"/>
          </p:cNvSpPr>
          <p:nvPr>
            <p:ph type="sldNum" sz="quarter" idx="10"/>
          </p:nvPr>
        </p:nvSpPr>
        <p:spPr/>
        <p:txBody>
          <a:bodyPr/>
          <a:lstStyle/>
          <a:p>
            <a:fld id="{B13A152A-3943-4FBD-B145-8B16DFE947EA}" type="slidenum">
              <a:rPr lang="zh-TW" altLang="en-US" smtClean="0"/>
              <a:pPr/>
              <a:t>28</a:t>
            </a:fld>
            <a:endParaRPr lang="zh-TW" altLang="en-US"/>
          </a:p>
        </p:txBody>
      </p:sp>
    </p:spTree>
    <p:extLst>
      <p:ext uri="{BB962C8B-B14F-4D97-AF65-F5344CB8AC3E}">
        <p14:creationId xmlns:p14="http://schemas.microsoft.com/office/powerpoint/2010/main" val="9978206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pic>
        <p:nvPicPr>
          <p:cNvPr id="4" name="圖片 6" descr="圖片1.JPG"/>
          <p:cNvPicPr>
            <a:picLocks noChangeAspect="1"/>
          </p:cNvPicPr>
          <p:nvPr/>
        </p:nvPicPr>
        <p:blipFill>
          <a:blip r:embed="rId2" cstate="print"/>
          <a:srcRect/>
          <a:stretch>
            <a:fillRect/>
          </a:stretch>
        </p:blipFill>
        <p:spPr bwMode="auto">
          <a:xfrm>
            <a:off x="0" y="4763"/>
            <a:ext cx="9144000" cy="6848475"/>
          </a:xfrm>
          <a:prstGeom prst="rect">
            <a:avLst/>
          </a:prstGeom>
          <a:noFill/>
          <a:ln w="9525">
            <a:noFill/>
            <a:miter lim="800000"/>
            <a:headEnd/>
            <a:tailEnd/>
          </a:ln>
        </p:spPr>
      </p:pic>
      <p:sp>
        <p:nvSpPr>
          <p:cNvPr id="2" name="標題 1"/>
          <p:cNvSpPr>
            <a:spLocks noGrp="1"/>
          </p:cNvSpPr>
          <p:nvPr>
            <p:ph type="ctrTitle"/>
          </p:nvPr>
        </p:nvSpPr>
        <p:spPr>
          <a:xfrm>
            <a:off x="714348" y="3929066"/>
            <a:ext cx="7772400" cy="1470025"/>
          </a:xfrm>
        </p:spPr>
        <p:txBody>
          <a:bodyPr/>
          <a:lstStyle>
            <a:lvl1pPr>
              <a:defRPr b="1">
                <a:latin typeface="Times New Roman" pitchFamily="18" charset="0"/>
                <a:ea typeface="微軟正黑體" pitchFamily="34" charset="-120"/>
                <a:cs typeface="Times New Roman" pitchFamily="18" charset="0"/>
              </a:defRPr>
            </a:lvl1pPr>
          </a:lstStyle>
          <a:p>
            <a:r>
              <a:rPr lang="zh-TW" altLang="en-US" dirty="0"/>
              <a:t>按一下以編輯母片標題樣式</a:t>
            </a:r>
          </a:p>
        </p:txBody>
      </p:sp>
      <p:sp>
        <p:nvSpPr>
          <p:cNvPr id="3" name="副標題 2"/>
          <p:cNvSpPr>
            <a:spLocks noGrp="1"/>
          </p:cNvSpPr>
          <p:nvPr>
            <p:ph type="subTitle" idx="1"/>
          </p:nvPr>
        </p:nvSpPr>
        <p:spPr>
          <a:xfrm>
            <a:off x="1357290" y="5500702"/>
            <a:ext cx="6400800" cy="664602"/>
          </a:xfrm>
        </p:spPr>
        <p:txBody>
          <a:bodyPr/>
          <a:lstStyle>
            <a:lvl1pPr marL="0" indent="0" algn="ctr">
              <a:buNone/>
              <a:defRPr>
                <a:solidFill>
                  <a:schemeClr val="tx1"/>
                </a:solidFill>
                <a:latin typeface="Times New Roman" pitchFamily="18" charset="0"/>
                <a:ea typeface="微軟正黑體" pitchFamily="34" charset="-120"/>
                <a:cs typeface="Times New Roman"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dirty="0"/>
              <a:t>按一下以編輯母片副標題樣式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pic>
        <p:nvPicPr>
          <p:cNvPr id="6" name="圖片 8" descr="taipei tech key rev.02212013 _頁面_2.jpg"/>
          <p:cNvPicPr>
            <a:picLocks noChangeAspect="1"/>
          </p:cNvPicPr>
          <p:nvPr userDrawn="1"/>
        </p:nvPicPr>
        <p:blipFill>
          <a:blip r:embed="rId2" cstate="print"/>
          <a:srcRect/>
          <a:stretch>
            <a:fillRect/>
          </a:stretch>
        </p:blipFill>
        <p:spPr bwMode="auto">
          <a:xfrm>
            <a:off x="0" y="-10603"/>
            <a:ext cx="9144000" cy="6858000"/>
          </a:xfrm>
          <a:prstGeom prst="rect">
            <a:avLst/>
          </a:prstGeom>
          <a:noFill/>
          <a:ln w="9525">
            <a:noFill/>
            <a:miter lim="800000"/>
            <a:headEnd/>
            <a:tailEnd/>
          </a:ln>
        </p:spPr>
      </p:pic>
      <p:sp>
        <p:nvSpPr>
          <p:cNvPr id="2" name="標題 1"/>
          <p:cNvSpPr>
            <a:spLocks noGrp="1"/>
          </p:cNvSpPr>
          <p:nvPr>
            <p:ph type="title"/>
          </p:nvPr>
        </p:nvSpPr>
        <p:spPr>
          <a:xfrm>
            <a:off x="428596" y="0"/>
            <a:ext cx="7072362" cy="1143000"/>
          </a:xfrm>
        </p:spPr>
        <p:txBody>
          <a:bodyPr/>
          <a:lstStyle>
            <a:lvl1pPr algn="l">
              <a:defRPr sz="4000" b="1">
                <a:latin typeface="Times New Roman" pitchFamily="18" charset="0"/>
                <a:ea typeface="微軟正黑體" pitchFamily="34" charset="-120"/>
                <a:cs typeface="Times New Roman" pitchFamily="18" charset="0"/>
              </a:defRPr>
            </a:lvl1pPr>
          </a:lstStyle>
          <a:p>
            <a:r>
              <a:rPr lang="zh-TW" altLang="en-US" dirty="0"/>
              <a:t>按一下以編輯母片標題樣式</a:t>
            </a:r>
          </a:p>
        </p:txBody>
      </p:sp>
      <p:sp>
        <p:nvSpPr>
          <p:cNvPr id="7" name="投影片編號版面配置區 5"/>
          <p:cNvSpPr>
            <a:spLocks noGrp="1"/>
          </p:cNvSpPr>
          <p:nvPr>
            <p:ph type="sldNum" sz="quarter" idx="4"/>
          </p:nvPr>
        </p:nvSpPr>
        <p:spPr>
          <a:xfrm>
            <a:off x="7010400" y="777875"/>
            <a:ext cx="2133600" cy="365125"/>
          </a:xfrm>
          <a:prstGeom prst="rect">
            <a:avLst/>
          </a:prstGeom>
        </p:spPr>
        <p:txBody>
          <a:bodyPr vert="horz" lIns="91440" tIns="45720" rIns="91440" bIns="45720" rtlCol="0" anchor="ctr"/>
          <a:lstStyle>
            <a:lvl1pPr algn="r" fontAlgn="auto">
              <a:spcBef>
                <a:spcPts val="0"/>
              </a:spcBef>
              <a:spcAft>
                <a:spcPts val="0"/>
              </a:spcAft>
              <a:defRPr kumimoji="0" sz="1200">
                <a:solidFill>
                  <a:schemeClr val="tx1">
                    <a:tint val="75000"/>
                  </a:schemeClr>
                </a:solidFill>
                <a:latin typeface="+mn-lt"/>
                <a:ea typeface="+mn-ea"/>
              </a:defRPr>
            </a:lvl1pPr>
          </a:lstStyle>
          <a:p>
            <a:pPr>
              <a:defRPr/>
            </a:pPr>
            <a:fld id="{CC4934BA-D916-407F-A7DC-F7360150681C}" type="slidenum">
              <a:rPr lang="zh-TW" altLang="en-US"/>
              <a:pPr>
                <a:defRPr/>
              </a:pPr>
              <a:t>‹#›</a:t>
            </a:fld>
            <a:endParaRPr lang="zh-TW"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1_標題及物件">
    <p:spTree>
      <p:nvGrpSpPr>
        <p:cNvPr id="1" name=""/>
        <p:cNvGrpSpPr/>
        <p:nvPr/>
      </p:nvGrpSpPr>
      <p:grpSpPr>
        <a:xfrm>
          <a:off x="0" y="0"/>
          <a:ext cx="0" cy="0"/>
          <a:chOff x="0" y="0"/>
          <a:chExt cx="0" cy="0"/>
        </a:xfrm>
      </p:grpSpPr>
      <p:pic>
        <p:nvPicPr>
          <p:cNvPr id="3074" name="圖片 6" descr="圖片2 (1).JPG"/>
          <p:cNvPicPr>
            <a:picLocks noChangeAspect="1"/>
          </p:cNvPicPr>
          <p:nvPr/>
        </p:nvPicPr>
        <p:blipFill>
          <a:blip r:embed="rId2"/>
          <a:stretch>
            <a:fillRect/>
          </a:stretch>
        </p:blipFill>
        <p:spPr>
          <a:xfrm>
            <a:off x="0" y="1588"/>
            <a:ext cx="9144000" cy="6854825"/>
          </a:xfrm>
          <a:prstGeom prst="rect">
            <a:avLst/>
          </a:prstGeom>
          <a:noFill/>
          <a:ln w="9525">
            <a:noFill/>
          </a:ln>
        </p:spPr>
      </p:pic>
      <p:pic>
        <p:nvPicPr>
          <p:cNvPr id="3075" name="圖片 7" descr="圖片2 (1).JPG"/>
          <p:cNvPicPr>
            <a:picLocks noChangeAspect="1"/>
          </p:cNvPicPr>
          <p:nvPr userDrawn="1"/>
        </p:nvPicPr>
        <p:blipFill>
          <a:blip r:embed="rId2"/>
          <a:stretch>
            <a:fillRect/>
          </a:stretch>
        </p:blipFill>
        <p:spPr>
          <a:xfrm>
            <a:off x="0" y="1588"/>
            <a:ext cx="9144000" cy="6854825"/>
          </a:xfrm>
          <a:prstGeom prst="rect">
            <a:avLst/>
          </a:prstGeom>
          <a:noFill/>
          <a:ln w="9525">
            <a:noFill/>
          </a:ln>
        </p:spPr>
      </p:pic>
      <p:pic>
        <p:nvPicPr>
          <p:cNvPr id="3076" name="圖片 8" descr="taipei tech key rev.02212013 _頁面_2.jpg"/>
          <p:cNvPicPr>
            <a:picLocks noChangeAspect="1"/>
          </p:cNvPicPr>
          <p:nvPr userDrawn="1"/>
        </p:nvPicPr>
        <p:blipFill>
          <a:blip r:embed="rId3" cstate="print"/>
          <a:stretch>
            <a:fillRect/>
          </a:stretch>
        </p:blipFill>
        <p:spPr>
          <a:xfrm>
            <a:off x="0" y="0"/>
            <a:ext cx="9144000" cy="6858000"/>
          </a:xfrm>
          <a:prstGeom prst="rect">
            <a:avLst/>
          </a:prstGeom>
          <a:noFill/>
          <a:ln w="9525">
            <a:noFill/>
          </a:ln>
        </p:spPr>
      </p:pic>
      <p:sp>
        <p:nvSpPr>
          <p:cNvPr id="2" name="標題 1"/>
          <p:cNvSpPr>
            <a:spLocks noGrp="1"/>
          </p:cNvSpPr>
          <p:nvPr>
            <p:ph type="title"/>
          </p:nvPr>
        </p:nvSpPr>
        <p:spPr>
          <a:xfrm>
            <a:off x="428596" y="0"/>
            <a:ext cx="7072362" cy="1143000"/>
          </a:xfrm>
        </p:spPr>
        <p:txBody>
          <a:bodyPr/>
          <a:lstStyle>
            <a:lvl1pPr algn="l">
              <a:defRPr sz="4000" b="1">
                <a:latin typeface="Times New Roman" panose="02020603050405020304" pitchFamily="18" charset="0"/>
                <a:ea typeface="Microsoft JhengHei" panose="020B0604030504040204" pitchFamily="34" charset="-120"/>
                <a:cs typeface="Times New Roman" panose="02020603050405020304" pitchFamily="18" charset="0"/>
              </a:defRPr>
            </a:lvl1pPr>
          </a:lstStyle>
          <a:p>
            <a:r>
              <a:rPr lang="zh-TW" altLang="en-US" dirty="0"/>
              <a:t>按一下以編輯母片標題樣式</a:t>
            </a:r>
          </a:p>
        </p:txBody>
      </p:sp>
      <p:sp>
        <p:nvSpPr>
          <p:cNvPr id="3" name="內容版面配置區 2"/>
          <p:cNvSpPr>
            <a:spLocks noGrp="1"/>
          </p:cNvSpPr>
          <p:nvPr>
            <p:ph idx="1"/>
          </p:nvPr>
        </p:nvSpPr>
        <p:spPr>
          <a:xfrm>
            <a:off x="457200" y="1357298"/>
            <a:ext cx="8229600" cy="4500595"/>
          </a:xfrm>
        </p:spPr>
        <p:txBody>
          <a:bodyPr/>
          <a:lstStyle>
            <a:lvl1pPr>
              <a:defRPr>
                <a:latin typeface="Times New Roman" panose="02020603050405020304" pitchFamily="18" charset="0"/>
                <a:ea typeface="Microsoft JhengHei" panose="020B0604030504040204" pitchFamily="34" charset="-120"/>
                <a:cs typeface="Times New Roman" panose="02020603050405020304" pitchFamily="18" charset="0"/>
              </a:defRPr>
            </a:lvl1pPr>
            <a:lvl2pPr>
              <a:defRPr>
                <a:latin typeface="Times New Roman" panose="02020603050405020304" pitchFamily="18" charset="0"/>
                <a:ea typeface="Microsoft JhengHei" panose="020B0604030504040204" pitchFamily="34" charset="-120"/>
                <a:cs typeface="Times New Roman" panose="02020603050405020304" pitchFamily="18" charset="0"/>
              </a:defRPr>
            </a:lvl2pPr>
            <a:lvl3pPr>
              <a:defRPr>
                <a:latin typeface="Times New Roman" panose="02020603050405020304" pitchFamily="18" charset="0"/>
                <a:ea typeface="Microsoft JhengHei" panose="020B0604030504040204" pitchFamily="34" charset="-120"/>
                <a:cs typeface="Times New Roman" panose="02020603050405020304" pitchFamily="18" charset="0"/>
              </a:defRPr>
            </a:lvl3pPr>
            <a:lvl4pPr>
              <a:defRPr>
                <a:latin typeface="Times New Roman" panose="02020603050405020304" pitchFamily="18" charset="0"/>
                <a:ea typeface="Microsoft JhengHei" panose="020B0604030504040204" pitchFamily="34" charset="-120"/>
                <a:cs typeface="Times New Roman" panose="02020603050405020304" pitchFamily="18" charset="0"/>
              </a:defRPr>
            </a:lvl4pPr>
            <a:lvl5pPr>
              <a:defRPr>
                <a:latin typeface="Times New Roman" panose="02020603050405020304" pitchFamily="18" charset="0"/>
                <a:ea typeface="Microsoft JhengHei" panose="020B0604030504040204" pitchFamily="34" charset="-120"/>
                <a:cs typeface="Times New Roman" panose="02020603050405020304" pitchFamily="18" charset="0"/>
              </a:defRPr>
            </a:lvl5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TW"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TW"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Tree>
    <p:extLst>
      <p:ext uri="{BB962C8B-B14F-4D97-AF65-F5344CB8AC3E}">
        <p14:creationId xmlns:p14="http://schemas.microsoft.com/office/powerpoint/2010/main" val="291293280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標題版面配置區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TW" altLang="en-US"/>
              <a:t>按一下以編輯母片標題樣式</a:t>
            </a:r>
          </a:p>
        </p:txBody>
      </p:sp>
      <p:sp>
        <p:nvSpPr>
          <p:cNvPr id="1027" name="文字版面配置區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kumimoji="0" sz="1200">
                <a:solidFill>
                  <a:schemeClr val="tx1">
                    <a:tint val="75000"/>
                  </a:schemeClr>
                </a:solidFill>
                <a:latin typeface="+mn-lt"/>
                <a:ea typeface="+mn-ea"/>
              </a:defRPr>
            </a:lvl1pPr>
          </a:lstStyle>
          <a:p>
            <a:pPr>
              <a:defRPr/>
            </a:pPr>
            <a:endParaRPr lang="zh-TW" altLang="en-US"/>
          </a:p>
        </p:txBody>
      </p:sp>
      <p:sp>
        <p:nvSpPr>
          <p:cNvPr id="5" name="頁尾版面配置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kumimoji="0" sz="1200">
                <a:solidFill>
                  <a:schemeClr val="tx1">
                    <a:tint val="75000"/>
                  </a:schemeClr>
                </a:solidFill>
                <a:latin typeface="+mn-lt"/>
                <a:ea typeface="+mn-ea"/>
              </a:defRPr>
            </a:lvl1pPr>
          </a:lstStyle>
          <a:p>
            <a:pPr>
              <a:defRPr/>
            </a:pPr>
            <a:endParaRPr lang="zh-TW" altLang="en-US" dirty="0"/>
          </a:p>
        </p:txBody>
      </p:sp>
      <p:sp>
        <p:nvSpPr>
          <p:cNvPr id="6" name="投影片編號版面配置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kumimoji="0" sz="1200">
                <a:solidFill>
                  <a:schemeClr val="tx1">
                    <a:tint val="75000"/>
                  </a:schemeClr>
                </a:solidFill>
                <a:latin typeface="+mn-lt"/>
                <a:ea typeface="+mn-ea"/>
              </a:defRPr>
            </a:lvl1pPr>
          </a:lstStyle>
          <a:p>
            <a:pPr>
              <a:defRPr/>
            </a:pPr>
            <a:fld id="{CC4934BA-D916-407F-A7DC-F7360150681C}" type="slidenum">
              <a:rPr lang="zh-TW" altLang="en-US"/>
              <a:pPr>
                <a:defRPr/>
              </a:pPr>
              <a:t>‹#›</a:t>
            </a:fld>
            <a:endParaRPr lang="zh-TW" altLang="en-US" dirty="0"/>
          </a:p>
        </p:txBody>
      </p:sp>
    </p:spTree>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新細明體" pitchFamily="18" charset="-120"/>
        </a:defRPr>
      </a:lvl2pPr>
      <a:lvl3pPr algn="ctr" rtl="0" eaLnBrk="0" fontAlgn="base" hangingPunct="0">
        <a:spcBef>
          <a:spcPct val="0"/>
        </a:spcBef>
        <a:spcAft>
          <a:spcPct val="0"/>
        </a:spcAft>
        <a:defRPr sz="4400">
          <a:solidFill>
            <a:schemeClr val="tx1"/>
          </a:solidFill>
          <a:latin typeface="Calibri" pitchFamily="34" charset="0"/>
          <a:ea typeface="新細明體" pitchFamily="18" charset="-120"/>
        </a:defRPr>
      </a:lvl3pPr>
      <a:lvl4pPr algn="ctr" rtl="0" eaLnBrk="0" fontAlgn="base" hangingPunct="0">
        <a:spcBef>
          <a:spcPct val="0"/>
        </a:spcBef>
        <a:spcAft>
          <a:spcPct val="0"/>
        </a:spcAft>
        <a:defRPr sz="4400">
          <a:solidFill>
            <a:schemeClr val="tx1"/>
          </a:solidFill>
          <a:latin typeface="Calibri" pitchFamily="34" charset="0"/>
          <a:ea typeface="新細明體" pitchFamily="18" charset="-120"/>
        </a:defRPr>
      </a:lvl4pPr>
      <a:lvl5pPr algn="ctr" rtl="0" eaLnBrk="0" fontAlgn="base" hangingPunct="0">
        <a:spcBef>
          <a:spcPct val="0"/>
        </a:spcBef>
        <a:spcAft>
          <a:spcPct val="0"/>
        </a:spcAft>
        <a:defRPr sz="4400">
          <a:solidFill>
            <a:schemeClr val="tx1"/>
          </a:solidFill>
          <a:latin typeface="Calibri" pitchFamily="34" charset="0"/>
          <a:ea typeface="新細明體" pitchFamily="18" charset="-120"/>
        </a:defRPr>
      </a:lvl5pPr>
      <a:lvl6pPr marL="457200" algn="ctr" rtl="0" fontAlgn="base">
        <a:spcBef>
          <a:spcPct val="0"/>
        </a:spcBef>
        <a:spcAft>
          <a:spcPct val="0"/>
        </a:spcAft>
        <a:defRPr sz="4400">
          <a:solidFill>
            <a:schemeClr val="tx1"/>
          </a:solidFill>
          <a:latin typeface="Calibri" pitchFamily="34" charset="0"/>
          <a:ea typeface="新細明體" pitchFamily="18" charset="-120"/>
        </a:defRPr>
      </a:lvl6pPr>
      <a:lvl7pPr marL="914400" algn="ctr" rtl="0" fontAlgn="base">
        <a:spcBef>
          <a:spcPct val="0"/>
        </a:spcBef>
        <a:spcAft>
          <a:spcPct val="0"/>
        </a:spcAft>
        <a:defRPr sz="4400">
          <a:solidFill>
            <a:schemeClr val="tx1"/>
          </a:solidFill>
          <a:latin typeface="Calibri" pitchFamily="34" charset="0"/>
          <a:ea typeface="新細明體" pitchFamily="18" charset="-120"/>
        </a:defRPr>
      </a:lvl7pPr>
      <a:lvl8pPr marL="1371600" algn="ctr" rtl="0" fontAlgn="base">
        <a:spcBef>
          <a:spcPct val="0"/>
        </a:spcBef>
        <a:spcAft>
          <a:spcPct val="0"/>
        </a:spcAft>
        <a:defRPr sz="4400">
          <a:solidFill>
            <a:schemeClr val="tx1"/>
          </a:solidFill>
          <a:latin typeface="Calibri" pitchFamily="34" charset="0"/>
          <a:ea typeface="新細明體" pitchFamily="18" charset="-120"/>
        </a:defRPr>
      </a:lvl8pPr>
      <a:lvl9pPr marL="1828800" algn="ctr" rtl="0" fontAlgn="base">
        <a:spcBef>
          <a:spcPct val="0"/>
        </a:spcBef>
        <a:spcAft>
          <a:spcPct val="0"/>
        </a:spcAft>
        <a:defRPr sz="4400">
          <a:solidFill>
            <a:schemeClr val="tx1"/>
          </a:solidFill>
          <a:latin typeface="Calibri" pitchFamily="34" charset="0"/>
          <a:ea typeface="新細明體" pitchFamily="18" charset="-12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49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t>
            </a:r>
            <a:endParaRPr lang="en-US" dirty="0"/>
          </a:p>
        </p:txBody>
      </p:sp>
      <p:sp>
        <p:nvSpPr>
          <p:cNvPr id="3" name="Slide Number Placeholder 2"/>
          <p:cNvSpPr>
            <a:spLocks noGrp="1"/>
          </p:cNvSpPr>
          <p:nvPr>
            <p:ph type="sldNum" sz="quarter" idx="4"/>
          </p:nvPr>
        </p:nvSpPr>
        <p:spPr/>
        <p:txBody>
          <a:bodyPr/>
          <a:lstStyle/>
          <a:p>
            <a:pPr>
              <a:defRPr/>
            </a:pPr>
            <a:fld id="{CC4934BA-D916-407F-A7DC-F7360150681C}" type="slidenum">
              <a:rPr lang="zh-TW" altLang="en-US" smtClean="0"/>
              <a:pPr>
                <a:defRPr/>
              </a:pPr>
              <a:t>1</a:t>
            </a:fld>
            <a:endParaRPr lang="zh-TW" altLang="en-US" dirty="0"/>
          </a:p>
        </p:txBody>
      </p:sp>
      <p:pic>
        <p:nvPicPr>
          <p:cNvPr id="4" name="Picture 3"/>
          <p:cNvPicPr>
            <a:picLocks noChangeAspect="1"/>
          </p:cNvPicPr>
          <p:nvPr/>
        </p:nvPicPr>
        <p:blipFill rotWithShape="1">
          <a:blip r:embed="rId3" cstate="print"/>
          <a:srcRect l="12490" r="12569" b="41600"/>
          <a:stretch/>
        </p:blipFill>
        <p:spPr>
          <a:xfrm>
            <a:off x="0" y="0"/>
            <a:ext cx="9144000" cy="2467649"/>
          </a:xfrm>
          <a:prstGeom prst="rect">
            <a:avLst/>
          </a:prstGeom>
        </p:spPr>
      </p:pic>
      <p:sp>
        <p:nvSpPr>
          <p:cNvPr id="5" name="標題 1"/>
          <p:cNvSpPr txBox="1">
            <a:spLocks/>
          </p:cNvSpPr>
          <p:nvPr/>
        </p:nvSpPr>
        <p:spPr bwMode="auto">
          <a:xfrm>
            <a:off x="0" y="2348880"/>
            <a:ext cx="9123718" cy="136815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b="1" kern="1200">
                <a:solidFill>
                  <a:schemeClr val="tx1"/>
                </a:solidFill>
                <a:latin typeface="Times New Roman" pitchFamily="18" charset="0"/>
                <a:ea typeface="微軟正黑體" pitchFamily="34" charset="-120"/>
                <a:cs typeface="Times New Roman" pitchFamily="18" charset="0"/>
              </a:defRPr>
            </a:lvl1pPr>
            <a:lvl2pPr algn="ctr" rtl="0" eaLnBrk="0" fontAlgn="base" hangingPunct="0">
              <a:spcBef>
                <a:spcPct val="0"/>
              </a:spcBef>
              <a:spcAft>
                <a:spcPct val="0"/>
              </a:spcAft>
              <a:defRPr sz="4400">
                <a:solidFill>
                  <a:schemeClr val="tx1"/>
                </a:solidFill>
                <a:latin typeface="Calibri" pitchFamily="34" charset="0"/>
                <a:ea typeface="新細明體" pitchFamily="18" charset="-120"/>
              </a:defRPr>
            </a:lvl2pPr>
            <a:lvl3pPr algn="ctr" rtl="0" eaLnBrk="0" fontAlgn="base" hangingPunct="0">
              <a:spcBef>
                <a:spcPct val="0"/>
              </a:spcBef>
              <a:spcAft>
                <a:spcPct val="0"/>
              </a:spcAft>
              <a:defRPr sz="4400">
                <a:solidFill>
                  <a:schemeClr val="tx1"/>
                </a:solidFill>
                <a:latin typeface="Calibri" pitchFamily="34" charset="0"/>
                <a:ea typeface="新細明體" pitchFamily="18" charset="-120"/>
              </a:defRPr>
            </a:lvl3pPr>
            <a:lvl4pPr algn="ctr" rtl="0" eaLnBrk="0" fontAlgn="base" hangingPunct="0">
              <a:spcBef>
                <a:spcPct val="0"/>
              </a:spcBef>
              <a:spcAft>
                <a:spcPct val="0"/>
              </a:spcAft>
              <a:defRPr sz="4400">
                <a:solidFill>
                  <a:schemeClr val="tx1"/>
                </a:solidFill>
                <a:latin typeface="Calibri" pitchFamily="34" charset="0"/>
                <a:ea typeface="新細明體" pitchFamily="18" charset="-120"/>
              </a:defRPr>
            </a:lvl4pPr>
            <a:lvl5pPr algn="ctr" rtl="0" eaLnBrk="0" fontAlgn="base" hangingPunct="0">
              <a:spcBef>
                <a:spcPct val="0"/>
              </a:spcBef>
              <a:spcAft>
                <a:spcPct val="0"/>
              </a:spcAft>
              <a:defRPr sz="4400">
                <a:solidFill>
                  <a:schemeClr val="tx1"/>
                </a:solidFill>
                <a:latin typeface="Calibri" pitchFamily="34" charset="0"/>
                <a:ea typeface="新細明體" pitchFamily="18" charset="-120"/>
              </a:defRPr>
            </a:lvl5pPr>
            <a:lvl6pPr marL="457200" algn="ctr" rtl="0" fontAlgn="base">
              <a:spcBef>
                <a:spcPct val="0"/>
              </a:spcBef>
              <a:spcAft>
                <a:spcPct val="0"/>
              </a:spcAft>
              <a:defRPr sz="4400">
                <a:solidFill>
                  <a:schemeClr val="tx1"/>
                </a:solidFill>
                <a:latin typeface="Calibri" pitchFamily="34" charset="0"/>
                <a:ea typeface="新細明體" pitchFamily="18" charset="-120"/>
              </a:defRPr>
            </a:lvl6pPr>
            <a:lvl7pPr marL="914400" algn="ctr" rtl="0" fontAlgn="base">
              <a:spcBef>
                <a:spcPct val="0"/>
              </a:spcBef>
              <a:spcAft>
                <a:spcPct val="0"/>
              </a:spcAft>
              <a:defRPr sz="4400">
                <a:solidFill>
                  <a:schemeClr val="tx1"/>
                </a:solidFill>
                <a:latin typeface="Calibri" pitchFamily="34" charset="0"/>
                <a:ea typeface="新細明體" pitchFamily="18" charset="-120"/>
              </a:defRPr>
            </a:lvl7pPr>
            <a:lvl8pPr marL="1371600" algn="ctr" rtl="0" fontAlgn="base">
              <a:spcBef>
                <a:spcPct val="0"/>
              </a:spcBef>
              <a:spcAft>
                <a:spcPct val="0"/>
              </a:spcAft>
              <a:defRPr sz="4400">
                <a:solidFill>
                  <a:schemeClr val="tx1"/>
                </a:solidFill>
                <a:latin typeface="Calibri" pitchFamily="34" charset="0"/>
                <a:ea typeface="新細明體" pitchFamily="18" charset="-120"/>
              </a:defRPr>
            </a:lvl8pPr>
            <a:lvl9pPr marL="1828800" algn="ctr" rtl="0" fontAlgn="base">
              <a:spcBef>
                <a:spcPct val="0"/>
              </a:spcBef>
              <a:spcAft>
                <a:spcPct val="0"/>
              </a:spcAft>
              <a:defRPr sz="4400">
                <a:solidFill>
                  <a:schemeClr val="tx1"/>
                </a:solidFill>
                <a:latin typeface="Calibri" pitchFamily="34" charset="0"/>
                <a:ea typeface="新細明體" pitchFamily="18" charset="-120"/>
              </a:defRPr>
            </a:lvl9pPr>
          </a:lstStyle>
          <a:p>
            <a:pPr algn="ctr"/>
            <a:r>
              <a:rPr lang="en-IN" sz="3200" dirty="0">
                <a:solidFill>
                  <a:srgbClr val="FF0000"/>
                </a:solidFill>
              </a:rPr>
              <a:t>Can AI Help in Screening Viral and COVID-19</a:t>
            </a:r>
          </a:p>
          <a:p>
            <a:pPr algn="ctr"/>
            <a:r>
              <a:rPr lang="en-IN" sz="3200" dirty="0">
                <a:solidFill>
                  <a:srgbClr val="FF0000"/>
                </a:solidFill>
              </a:rPr>
              <a:t>Pneumonia?</a:t>
            </a:r>
            <a:endParaRPr kumimoji="0" lang="en-US" sz="1000" dirty="0">
              <a:solidFill>
                <a:srgbClr val="FF0000"/>
              </a:solidFill>
            </a:endParaRPr>
          </a:p>
        </p:txBody>
      </p:sp>
      <p:sp>
        <p:nvSpPr>
          <p:cNvPr id="6" name="Rectangle 5"/>
          <p:cNvSpPr/>
          <p:nvPr/>
        </p:nvSpPr>
        <p:spPr>
          <a:xfrm>
            <a:off x="284580" y="3573884"/>
            <a:ext cx="8463884" cy="2231380"/>
          </a:xfrm>
          <a:prstGeom prst="rect">
            <a:avLst/>
          </a:prstGeom>
          <a:solidFill>
            <a:schemeClr val="accent5">
              <a:lumMod val="20000"/>
              <a:lumOff val="8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wrap="square">
            <a:spAutoFit/>
          </a:bodyPr>
          <a:lstStyle/>
          <a:p>
            <a:pPr algn="ctr"/>
            <a:r>
              <a:rPr lang="en-IN" dirty="0">
                <a:latin typeface="Times New Roman" panose="02020603050405020304" pitchFamily="18" charset="0"/>
                <a:cs typeface="Times New Roman" panose="02020603050405020304" pitchFamily="18" charset="0"/>
              </a:rPr>
              <a:t>M. E. H. Chowdhury, T. Rahman, A. Khandakar, R. </a:t>
            </a:r>
            <a:r>
              <a:rPr lang="en-IN" dirty="0" err="1">
                <a:latin typeface="Times New Roman" panose="02020603050405020304" pitchFamily="18" charset="0"/>
                <a:cs typeface="Times New Roman" panose="02020603050405020304" pitchFamily="18" charset="0"/>
              </a:rPr>
              <a:t>Mazhar</a:t>
            </a:r>
            <a:r>
              <a:rPr lang="en-IN" dirty="0">
                <a:latin typeface="Times New Roman" panose="02020603050405020304" pitchFamily="18" charset="0"/>
                <a:cs typeface="Times New Roman" panose="02020603050405020304" pitchFamily="18" charset="0"/>
              </a:rPr>
              <a:t>, M. A. </a:t>
            </a:r>
            <a:r>
              <a:rPr lang="en-IN" dirty="0" err="1">
                <a:latin typeface="Times New Roman" panose="02020603050405020304" pitchFamily="18" charset="0"/>
                <a:cs typeface="Times New Roman" panose="02020603050405020304" pitchFamily="18" charset="0"/>
              </a:rPr>
              <a:t>Kadir</a:t>
            </a:r>
            <a:r>
              <a:rPr lang="en-IN" dirty="0">
                <a:latin typeface="Times New Roman" panose="02020603050405020304" pitchFamily="18" charset="0"/>
                <a:cs typeface="Times New Roman" panose="02020603050405020304" pitchFamily="18" charset="0"/>
              </a:rPr>
              <a:t>, Z. B. </a:t>
            </a:r>
            <a:r>
              <a:rPr lang="en-IN" dirty="0" err="1">
                <a:latin typeface="Times New Roman" panose="02020603050405020304" pitchFamily="18" charset="0"/>
                <a:cs typeface="Times New Roman" panose="02020603050405020304" pitchFamily="18" charset="0"/>
              </a:rPr>
              <a:t>Mahbub</a:t>
            </a:r>
            <a:r>
              <a:rPr lang="en-IN" dirty="0">
                <a:latin typeface="Times New Roman" panose="02020603050405020304" pitchFamily="18" charset="0"/>
                <a:cs typeface="Times New Roman" panose="02020603050405020304" pitchFamily="18" charset="0"/>
              </a:rPr>
              <a:t>, K. R. Islam, M. S. Khan, A. Iqbal, N. A. </a:t>
            </a:r>
            <a:r>
              <a:rPr lang="en-IN" dirty="0" err="1">
                <a:latin typeface="Times New Roman" panose="02020603050405020304" pitchFamily="18" charset="0"/>
                <a:cs typeface="Times New Roman" panose="02020603050405020304" pitchFamily="18" charset="0"/>
              </a:rPr>
              <a:t>Emadi</a:t>
            </a:r>
            <a:r>
              <a:rPr lang="en-IN" dirty="0">
                <a:latin typeface="Times New Roman" panose="02020603050405020304" pitchFamily="18" charset="0"/>
                <a:cs typeface="Times New Roman" panose="02020603050405020304" pitchFamily="18" charset="0"/>
              </a:rPr>
              <a:t>, M. B. I. </a:t>
            </a:r>
            <a:r>
              <a:rPr lang="en-IN" dirty="0" err="1">
                <a:latin typeface="Times New Roman" panose="02020603050405020304" pitchFamily="18" charset="0"/>
                <a:cs typeface="Times New Roman" panose="02020603050405020304" pitchFamily="18" charset="0"/>
              </a:rPr>
              <a:t>Reaz</a:t>
            </a:r>
            <a:r>
              <a:rPr lang="en-IN" dirty="0">
                <a:latin typeface="Times New Roman" panose="02020603050405020304" pitchFamily="18" charset="0"/>
                <a:cs typeface="Times New Roman" panose="02020603050405020304" pitchFamily="18" charset="0"/>
              </a:rPr>
              <a:t>, and M. T. Islam, “Can AI help in screening viral and COVID-19 pneumonia?,” </a:t>
            </a:r>
            <a:r>
              <a:rPr lang="en-IN" i="1" dirty="0">
                <a:latin typeface="Times New Roman" panose="02020603050405020304" pitchFamily="18" charset="0"/>
                <a:cs typeface="Times New Roman" panose="02020603050405020304" pitchFamily="18" charset="0"/>
              </a:rPr>
              <a:t>IEEE Access</a:t>
            </a:r>
            <a:r>
              <a:rPr lang="en-IN" dirty="0">
                <a:latin typeface="Times New Roman" panose="02020603050405020304" pitchFamily="18" charset="0"/>
                <a:cs typeface="Times New Roman" panose="02020603050405020304" pitchFamily="18" charset="0"/>
              </a:rPr>
              <a:t>, vol. 8, pp.132665-132676, July 2020.</a:t>
            </a:r>
          </a:p>
          <a:p>
            <a:pPr algn="ctr"/>
            <a:endParaRPr lang="en-IN" sz="1200" dirty="0">
              <a:latin typeface="Times New Roman" panose="02020603050405020304" pitchFamily="18" charset="0"/>
              <a:cs typeface="Times New Roman" panose="02020603050405020304" pitchFamily="18" charset="0"/>
            </a:endParaRPr>
          </a:p>
          <a:p>
            <a:r>
              <a:rPr lang="zh-TW" altLang="en-US" dirty="0">
                <a:latin typeface="Times New Roman" panose="02020603050405020304" pitchFamily="18" charset="0"/>
                <a:ea typeface="Microsoft JhengHei" panose="020B0604030504040204" pitchFamily="34" charset="-120"/>
                <a:cs typeface="Times New Roman" panose="02020603050405020304" pitchFamily="18" charset="0"/>
              </a:rPr>
              <a:t>Presenter: </a:t>
            </a:r>
            <a:r>
              <a:rPr lang="en-US" altLang="zh-TW" dirty="0">
                <a:latin typeface="Times New Roman" panose="02020603050405020304" pitchFamily="18" charset="0"/>
                <a:cs typeface="Times New Roman" panose="02020603050405020304" pitchFamily="18" charset="0"/>
              </a:rPr>
              <a:t>Ashish Kumar</a:t>
            </a:r>
            <a:endParaRPr lang="zh-TW" altLang="en-US" dirty="0">
              <a:latin typeface="Times New Roman" panose="02020603050405020304" pitchFamily="18" charset="0"/>
              <a:ea typeface="Microsoft JhengHei" panose="020B0604030504040204" pitchFamily="34" charset="-120"/>
              <a:cs typeface="Times New Roman" panose="02020603050405020304" pitchFamily="18" charset="0"/>
            </a:endParaRPr>
          </a:p>
          <a:p>
            <a:r>
              <a:rPr lang="zh-TW" altLang="en-US" dirty="0">
                <a:latin typeface="Times New Roman" panose="02020603050405020304" pitchFamily="18" charset="0"/>
                <a:ea typeface="Microsoft JhengHei" panose="020B0604030504040204" pitchFamily="34" charset="-120"/>
                <a:cs typeface="Times New Roman" panose="02020603050405020304" pitchFamily="18" charset="0"/>
              </a:rPr>
              <a:t>Advisor: Prof. Yo-Ping Huang</a:t>
            </a:r>
          </a:p>
          <a:p>
            <a:endParaRPr lang="en-US" sz="1900" dirty="0">
              <a:latin typeface="Times New Roman" panose="02020603050405020304" pitchFamily="18" charset="0"/>
              <a:cs typeface="Times New Roman" panose="02020603050405020304" pitchFamily="18" charset="0"/>
            </a:endParaRPr>
          </a:p>
        </p:txBody>
      </p:sp>
      <p:sp>
        <p:nvSpPr>
          <p:cNvPr id="9" name="Rectangle 1"/>
          <p:cNvSpPr>
            <a:spLocks noChangeArrowheads="1"/>
          </p:cNvSpPr>
          <p:nvPr/>
        </p:nvSpPr>
        <p:spPr bwMode="auto">
          <a:xfrm>
            <a:off x="1187624" y="450896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TW" altLang="zh-TW" sz="1800" b="0" i="0" u="none" strike="noStrike" cap="none" normalizeH="0" baseline="0">
                <a:ln>
                  <a:noFill/>
                </a:ln>
                <a:solidFill>
                  <a:schemeClr val="tx1"/>
                </a:solidFill>
                <a:effectLst/>
                <a:latin typeface="Arial" panose="020B0604020202020204" pitchFamily="34" charset="0"/>
              </a:rPr>
            </a:br>
            <a:endParaRPr kumimoji="0" lang="zh-TW" altLang="zh-TW"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412044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319868" cy="1143000"/>
          </a:xfrm>
        </p:spPr>
        <p:txBody>
          <a:bodyPr/>
          <a:lstStyle/>
          <a:p>
            <a:pPr marL="0" indent="0">
              <a:buNone/>
            </a:pPr>
            <a:r>
              <a:rPr lang="en-IN" sz="3200" dirty="0">
                <a:solidFill>
                  <a:srgbClr val="00B050"/>
                </a:solidFill>
              </a:rPr>
              <a:t>A. DATABASE DESCRIPTION</a:t>
            </a:r>
          </a:p>
        </p:txBody>
      </p:sp>
      <p:sp>
        <p:nvSpPr>
          <p:cNvPr id="4" name="Content Placeholder 3"/>
          <p:cNvSpPr>
            <a:spLocks noGrp="1"/>
          </p:cNvSpPr>
          <p:nvPr>
            <p:ph idx="1"/>
          </p:nvPr>
        </p:nvSpPr>
        <p:spPr>
          <a:xfrm>
            <a:off x="179512" y="1357298"/>
            <a:ext cx="8784976" cy="4663990"/>
          </a:xfrm>
        </p:spPr>
        <p:txBody>
          <a:bodyPr/>
          <a:lstStyle/>
          <a:p>
            <a:r>
              <a:rPr lang="en-IN" sz="2000" dirty="0"/>
              <a:t>Six different sub-databases were used to create one database. </a:t>
            </a:r>
          </a:p>
          <a:p>
            <a:endParaRPr lang="en-IN" sz="2000" dirty="0"/>
          </a:p>
          <a:p>
            <a:r>
              <a:rPr lang="en-IN" sz="2000" dirty="0"/>
              <a:t>Among these databases COVID-19 database was developed by the authors from collected and publicly available databases.</a:t>
            </a:r>
          </a:p>
          <a:p>
            <a:endParaRPr lang="en-IN" sz="2000" dirty="0"/>
          </a:p>
          <a:p>
            <a:r>
              <a:rPr lang="en-IN" sz="2000" dirty="0"/>
              <a:t>COVID-19 sub-database comprising of 423 AP/PA images was created from four major data sources.</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10</a:t>
            </a:fld>
            <a:endParaRPr lang="zh-TW" altLang="en-US" dirty="0"/>
          </a:p>
        </p:txBody>
      </p:sp>
    </p:spTree>
    <p:extLst>
      <p:ext uri="{BB962C8B-B14F-4D97-AF65-F5344CB8AC3E}">
        <p14:creationId xmlns:p14="http://schemas.microsoft.com/office/powerpoint/2010/main" val="3682947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319868" cy="1143000"/>
          </a:xfrm>
        </p:spPr>
        <p:txBody>
          <a:bodyPr/>
          <a:lstStyle/>
          <a:p>
            <a:pPr marL="0" indent="0">
              <a:buNone/>
            </a:pPr>
            <a:r>
              <a:rPr lang="en-IN" sz="3200" dirty="0">
                <a:solidFill>
                  <a:srgbClr val="00B050"/>
                </a:solidFill>
              </a:rPr>
              <a:t>Italian Society of Medical and Interventional Radiology (SIRM) COVID-19 Database</a:t>
            </a:r>
          </a:p>
        </p:txBody>
      </p:sp>
      <p:sp>
        <p:nvSpPr>
          <p:cNvPr id="4" name="Content Placeholder 3"/>
          <p:cNvSpPr>
            <a:spLocks noGrp="1"/>
          </p:cNvSpPr>
          <p:nvPr>
            <p:ph idx="1"/>
          </p:nvPr>
        </p:nvSpPr>
        <p:spPr>
          <a:xfrm>
            <a:off x="179512" y="1357298"/>
            <a:ext cx="8784976" cy="4663990"/>
          </a:xfrm>
        </p:spPr>
        <p:txBody>
          <a:bodyPr/>
          <a:lstStyle/>
          <a:p>
            <a:r>
              <a:rPr lang="en-IN" sz="2000" dirty="0"/>
              <a:t>SIRM COVID-19 database reports 384 COVID-19 positive radiographic images (CXR and CT) with varying resolution. </a:t>
            </a:r>
          </a:p>
          <a:p>
            <a:endParaRPr lang="en-IN" sz="2000" dirty="0"/>
          </a:p>
          <a:p>
            <a:r>
              <a:rPr lang="en-IN" sz="2000" dirty="0"/>
              <a:t>Out of 384 radiographic images 94 images are chest X-ray images and 290 images are lung CT images.</a:t>
            </a:r>
          </a:p>
          <a:p>
            <a:endParaRPr lang="en-IN" sz="2000" dirty="0"/>
          </a:p>
          <a:p>
            <a:r>
              <a:rPr lang="en-IN" sz="2000" dirty="0"/>
              <a:t>This database was currently updated in a random manner and until 10</a:t>
            </a:r>
            <a:r>
              <a:rPr lang="en-IN" sz="2000" baseline="30000" dirty="0"/>
              <a:t>th</a:t>
            </a:r>
            <a:r>
              <a:rPr lang="en-IN" sz="2000" dirty="0"/>
              <a:t> May 2020 there were 71 confirmed COVID-19 cases were reported in this database.</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11</a:t>
            </a:fld>
            <a:endParaRPr lang="zh-TW" altLang="en-US" dirty="0"/>
          </a:p>
        </p:txBody>
      </p:sp>
    </p:spTree>
    <p:extLst>
      <p:ext uri="{BB962C8B-B14F-4D97-AF65-F5344CB8AC3E}">
        <p14:creationId xmlns:p14="http://schemas.microsoft.com/office/powerpoint/2010/main" val="1840983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319868" cy="1143000"/>
          </a:xfrm>
        </p:spPr>
        <p:txBody>
          <a:bodyPr/>
          <a:lstStyle/>
          <a:p>
            <a:pPr marL="0" indent="0">
              <a:buNone/>
            </a:pPr>
            <a:r>
              <a:rPr lang="en-IN" sz="3200" dirty="0">
                <a:solidFill>
                  <a:srgbClr val="00B050"/>
                </a:solidFill>
              </a:rPr>
              <a:t>Novel Corona Virus 2019 Dataset</a:t>
            </a:r>
            <a:endParaRPr lang="en-IN" sz="24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IN" sz="2000" dirty="0"/>
              <a:t>This database is on GitHub.</a:t>
            </a:r>
          </a:p>
          <a:p>
            <a:endParaRPr lang="en-IN" sz="2000" dirty="0"/>
          </a:p>
          <a:p>
            <a:r>
              <a:rPr lang="en-IN" sz="2000" dirty="0"/>
              <a:t>It consist of 319 radiographic images of COVID-19, Middle East respiratory syndrome (MERS), Severe acute respiratory syndrome (SARS) and ARDS from the published articles and online resources. </a:t>
            </a:r>
          </a:p>
          <a:p>
            <a:endParaRPr lang="en-IN" sz="2000" dirty="0"/>
          </a:p>
          <a:p>
            <a:r>
              <a:rPr lang="en-IN" sz="2000" dirty="0"/>
              <a:t>In this database, they have collected 250 COVID-19 positive chest X-ray images and 25 COVID-19 positive lung CT images with varying image resolutions. </a:t>
            </a:r>
          </a:p>
          <a:p>
            <a:endParaRPr lang="en-IN" sz="2000" dirty="0"/>
          </a:p>
          <a:p>
            <a:r>
              <a:rPr lang="en-IN" sz="2000" dirty="0"/>
              <a:t>Authors have considered 134 COVID-19 positive chest X-ray images which are different from the images of the database that the authors created from different articles.</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12</a:t>
            </a:fld>
            <a:endParaRPr lang="zh-TW" altLang="en-US" dirty="0"/>
          </a:p>
        </p:txBody>
      </p:sp>
    </p:spTree>
    <p:extLst>
      <p:ext uri="{BB962C8B-B14F-4D97-AF65-F5344CB8AC3E}">
        <p14:creationId xmlns:p14="http://schemas.microsoft.com/office/powerpoint/2010/main" val="549773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IN" sz="2600" dirty="0">
                <a:solidFill>
                  <a:srgbClr val="00B050"/>
                </a:solidFill>
              </a:rPr>
              <a:t>COVID-19 Positive Chest X-ray Images from Different Articles</a:t>
            </a:r>
          </a:p>
        </p:txBody>
      </p:sp>
      <p:sp>
        <p:nvSpPr>
          <p:cNvPr id="4" name="Content Placeholder 3"/>
          <p:cNvSpPr>
            <a:spLocks noGrp="1"/>
          </p:cNvSpPr>
          <p:nvPr>
            <p:ph idx="1"/>
          </p:nvPr>
        </p:nvSpPr>
        <p:spPr>
          <a:xfrm>
            <a:off x="179512" y="1357298"/>
            <a:ext cx="8784976" cy="4663990"/>
          </a:xfrm>
        </p:spPr>
        <p:txBody>
          <a:bodyPr/>
          <a:lstStyle/>
          <a:p>
            <a:r>
              <a:rPr lang="en-IN" sz="2000" dirty="0"/>
              <a:t>More than 1200 articles were published in less than two-months of period. </a:t>
            </a:r>
          </a:p>
          <a:p>
            <a:endParaRPr lang="en-IN" sz="2000" dirty="0"/>
          </a:p>
          <a:p>
            <a:r>
              <a:rPr lang="en-IN" sz="2000" dirty="0"/>
              <a:t>Images in SIRM and GitHub database are in random size depending on the X-ray machine resolution.</a:t>
            </a:r>
          </a:p>
          <a:p>
            <a:endParaRPr lang="en-IN" sz="2000" dirty="0"/>
          </a:p>
          <a:p>
            <a:r>
              <a:rPr lang="en-IN" sz="2000" dirty="0"/>
              <a:t>These articles and the radiographic images were then compared with the GitHub database to avoid duplication. </a:t>
            </a:r>
          </a:p>
          <a:p>
            <a:endParaRPr lang="en-IN" sz="2000" dirty="0"/>
          </a:p>
          <a:p>
            <a:r>
              <a:rPr lang="en-IN" sz="2000" dirty="0"/>
              <a:t>Authors managed to collect 60 COVID-19 positive chest X-ray images from 43 recently published articles which were not listed in the GitHub database and 32 positive chest X-ray images from </a:t>
            </a:r>
            <a:r>
              <a:rPr lang="en-IN" sz="2000" dirty="0" err="1"/>
              <a:t>Radiopaedia</a:t>
            </a:r>
            <a:r>
              <a:rPr lang="en-IN" sz="2000" dirty="0"/>
              <a:t> which were not listed in the GitHub database.</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13</a:t>
            </a:fld>
            <a:endParaRPr lang="zh-TW" altLang="en-US" dirty="0"/>
          </a:p>
        </p:txBody>
      </p:sp>
    </p:spTree>
    <p:extLst>
      <p:ext uri="{BB962C8B-B14F-4D97-AF65-F5344CB8AC3E}">
        <p14:creationId xmlns:p14="http://schemas.microsoft.com/office/powerpoint/2010/main" val="1206817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IN" sz="3200" dirty="0">
                <a:solidFill>
                  <a:srgbClr val="00B050"/>
                </a:solidFill>
              </a:rPr>
              <a:t>COVID-19 Chest Imaging at Thread Reader</a:t>
            </a:r>
            <a:endParaRPr lang="en-IN" sz="28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IN" sz="2000" dirty="0"/>
              <a:t>A physician shared 103 images for 50 different cases with varying resolution from his hospital in Spain to the Chest imaging at thread reader.</a:t>
            </a:r>
          </a:p>
          <a:p>
            <a:pPr marL="0" indent="0">
              <a:buNone/>
            </a:pPr>
            <a:r>
              <a:rPr lang="en-IN" sz="2000" dirty="0"/>
              <a:t> </a:t>
            </a:r>
          </a:p>
          <a:p>
            <a:r>
              <a:rPr lang="en-IN" sz="2000" dirty="0"/>
              <a:t>Images from RSNA Pneumonia Detection Challenge database along with the Chest X-ray Images database from </a:t>
            </a:r>
            <a:r>
              <a:rPr lang="en-IN" sz="2000" dirty="0" err="1"/>
              <a:t>Kaggle</a:t>
            </a:r>
            <a:r>
              <a:rPr lang="en-IN" sz="2000" dirty="0"/>
              <a:t> were used to create the normal and viral pneumonia sub-databases of 1579 and 1485 X-ray images respectively.</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14</a:t>
            </a:fld>
            <a:endParaRPr lang="zh-TW" altLang="en-US" dirty="0"/>
          </a:p>
        </p:txBody>
      </p:sp>
    </p:spTree>
    <p:extLst>
      <p:ext uri="{BB962C8B-B14F-4D97-AF65-F5344CB8AC3E}">
        <p14:creationId xmlns:p14="http://schemas.microsoft.com/office/powerpoint/2010/main" val="22444475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IN" sz="3200" dirty="0">
                <a:solidFill>
                  <a:srgbClr val="00B050"/>
                </a:solidFill>
              </a:rPr>
              <a:t>COVID-19 Chest Imaging at Thread Reader</a:t>
            </a:r>
            <a:endParaRPr lang="en-IN" sz="28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IN" sz="2000" dirty="0"/>
              <a:t>A physician shared 103 images for 50 different cases with varying resolution from his hospital in Spain to the Chest imaging at thread reader.</a:t>
            </a:r>
          </a:p>
          <a:p>
            <a:pPr marL="0" indent="0">
              <a:buNone/>
            </a:pPr>
            <a:r>
              <a:rPr lang="en-IN" sz="2000" dirty="0"/>
              <a:t> </a:t>
            </a:r>
          </a:p>
          <a:p>
            <a:r>
              <a:rPr lang="en-IN" sz="2000" dirty="0"/>
              <a:t>Images from RSNA Pneumonia Detection Challenge database along with the Chest X-ray Images database from </a:t>
            </a:r>
            <a:r>
              <a:rPr lang="en-IN" sz="2000" dirty="0" err="1"/>
              <a:t>Kaggle</a:t>
            </a:r>
            <a:r>
              <a:rPr lang="en-IN" sz="2000" dirty="0"/>
              <a:t> were used to create the normal and viral pneumonia sub-databases of 1579 and 1485 X-ray images respectively.</a:t>
            </a:r>
          </a:p>
          <a:p>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15</a:t>
            </a:fld>
            <a:endParaRPr lang="zh-TW" altLang="en-US" dirty="0"/>
          </a:p>
        </p:txBody>
      </p:sp>
    </p:spTree>
    <p:extLst>
      <p:ext uri="{BB962C8B-B14F-4D97-AF65-F5344CB8AC3E}">
        <p14:creationId xmlns:p14="http://schemas.microsoft.com/office/powerpoint/2010/main" val="2831749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3600" dirty="0">
                <a:solidFill>
                  <a:srgbClr val="00B050"/>
                </a:solidFill>
              </a:rPr>
              <a:t>RSNA-Pneumonia-Detection-Challenge</a:t>
            </a:r>
            <a:endParaRPr lang="en-IN" sz="24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US" sz="2000" dirty="0"/>
              <a:t>In 2018, Radiology Society of North America (RSNA) organized an artificial intelligence (AI) challenge to detect pneumonia from the chest X-ray images. </a:t>
            </a:r>
          </a:p>
          <a:p>
            <a:endParaRPr lang="en-US" sz="2000" dirty="0"/>
          </a:p>
          <a:p>
            <a:r>
              <a:rPr lang="en-US" sz="2000" dirty="0"/>
              <a:t>In this database normal chest X-ray with no lung infection and non-COVID pneumonia images were available.</a:t>
            </a:r>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16</a:t>
            </a:fld>
            <a:endParaRPr lang="zh-TW" altLang="en-US" dirty="0"/>
          </a:p>
        </p:txBody>
      </p:sp>
    </p:spTree>
    <p:extLst>
      <p:ext uri="{BB962C8B-B14F-4D97-AF65-F5344CB8AC3E}">
        <p14:creationId xmlns:p14="http://schemas.microsoft.com/office/powerpoint/2010/main" val="14050697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3600" dirty="0">
                <a:solidFill>
                  <a:srgbClr val="00B050"/>
                </a:solidFill>
              </a:rPr>
              <a:t>Chest X-Ray Images (Pneumonia)</a:t>
            </a:r>
            <a:endParaRPr lang="en-IN" sz="20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US" sz="2000" dirty="0"/>
              <a:t>Kaggle chest X-ray database.</a:t>
            </a:r>
          </a:p>
          <a:p>
            <a:endParaRPr lang="en-US" sz="2000" dirty="0"/>
          </a:p>
          <a:p>
            <a:r>
              <a:rPr lang="en-US" sz="2000" dirty="0"/>
              <a:t>It has 5247 chest X-ray images of normal, viral and bacterial pneumonia with resolution varying from 400p to 2000p.</a:t>
            </a:r>
          </a:p>
          <a:p>
            <a:endParaRPr lang="en-US" sz="2000" dirty="0"/>
          </a:p>
          <a:p>
            <a:r>
              <a:rPr lang="en-US" sz="2000" dirty="0"/>
              <a:t>Out of 5247 chest X-ray images, 3906 images are from different subjects affected by pneumonia (2561 images for bacterial pneumonia and 1345 images for viral pneumonia) and 1341 images are from normal subjects.</a:t>
            </a:r>
          </a:p>
          <a:p>
            <a:endParaRPr lang="en-US" sz="2000" dirty="0"/>
          </a:p>
          <a:p>
            <a:r>
              <a:rPr lang="en-US" sz="2000" dirty="0"/>
              <a:t>Chest X-ray images for normal and viral pneumonia were used from this database to create the new database. </a:t>
            </a:r>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17</a:t>
            </a:fld>
            <a:endParaRPr lang="zh-TW" altLang="en-US" dirty="0"/>
          </a:p>
        </p:txBody>
      </p:sp>
      <p:pic>
        <p:nvPicPr>
          <p:cNvPr id="5" name="Picture 4">
            <a:extLst>
              <a:ext uri="{FF2B5EF4-FFF2-40B4-BE49-F238E27FC236}">
                <a16:creationId xmlns:a16="http://schemas.microsoft.com/office/drawing/2014/main" id="{79CEF6B9-E0E4-4EC5-94D8-45673A10DA23}"/>
              </a:ext>
            </a:extLst>
          </p:cNvPr>
          <p:cNvPicPr>
            <a:picLocks noChangeAspect="1"/>
          </p:cNvPicPr>
          <p:nvPr/>
        </p:nvPicPr>
        <p:blipFill rotWithShape="1">
          <a:blip r:embed="rId2"/>
          <a:srcRect l="17901" t="28344" r="27862" b="28344"/>
          <a:stretch/>
        </p:blipFill>
        <p:spPr>
          <a:xfrm>
            <a:off x="462372" y="1844154"/>
            <a:ext cx="8219256" cy="369027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28130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IN" dirty="0">
                <a:solidFill>
                  <a:srgbClr val="00B050"/>
                </a:solidFill>
              </a:rPr>
              <a:t>B. CNN MODEL SELECTION(1/2)</a:t>
            </a:r>
            <a:endParaRPr lang="en-IN" sz="28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IN" sz="2000" dirty="0"/>
              <a:t>Eight different pre-trained CNN models were trained, validated and tested in this study. </a:t>
            </a:r>
          </a:p>
          <a:p>
            <a:endParaRPr lang="en-IN" sz="2000" dirty="0"/>
          </a:p>
          <a:p>
            <a:r>
              <a:rPr lang="en-IN" sz="2000" dirty="0"/>
              <a:t>The experimental evaluation of MobileNetv2, </a:t>
            </a:r>
            <a:r>
              <a:rPr lang="en-IN" sz="2000" dirty="0" err="1"/>
              <a:t>SqueezeNet</a:t>
            </a:r>
            <a:r>
              <a:rPr lang="en-IN" sz="2000" dirty="0"/>
              <a:t>, ResNet18, ResNet101 and DenseNet201 were performed utilizing MATLAB 2020a running on a computer with Inteli7-core @3.6GHz processor and 16GB RAM, with an 8-GB NVIDIA GeForce. GTX 1080 graphics processing unit (GPU) card on 64-bit Windows 10 operating system. </a:t>
            </a:r>
          </a:p>
          <a:p>
            <a:endParaRPr lang="en-IN" sz="2000" dirty="0"/>
          </a:p>
          <a:p>
            <a:r>
              <a:rPr lang="en-IN" sz="2000" dirty="0" err="1"/>
              <a:t>CheXNet</a:t>
            </a:r>
            <a:r>
              <a:rPr lang="en-IN" sz="2000" dirty="0"/>
              <a:t>, Inceptionv3 and VGG19 were implemented using </a:t>
            </a:r>
            <a:r>
              <a:rPr lang="en-IN" sz="2000" dirty="0" err="1"/>
              <a:t>PyTorch</a:t>
            </a:r>
            <a:r>
              <a:rPr lang="en-IN" sz="2000" dirty="0"/>
              <a:t> library with Python on Intel R Xeon R  CPU E5-2697 v4 @ 2.30GHz and 64 GB RAM, with a 16 GB NVIDIA GeForce GTX 1080 GPU.</a:t>
            </a:r>
          </a:p>
          <a:p>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18</a:t>
            </a:fld>
            <a:endParaRPr lang="zh-TW" altLang="en-US" dirty="0"/>
          </a:p>
        </p:txBody>
      </p:sp>
    </p:spTree>
    <p:extLst>
      <p:ext uri="{BB962C8B-B14F-4D97-AF65-F5344CB8AC3E}">
        <p14:creationId xmlns:p14="http://schemas.microsoft.com/office/powerpoint/2010/main" val="2493873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IN" dirty="0">
                <a:solidFill>
                  <a:srgbClr val="00B050"/>
                </a:solidFill>
              </a:rPr>
              <a:t>B. CNN MODEL SELECTION(2/2)</a:t>
            </a:r>
            <a:endParaRPr lang="en-IN" sz="28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IN" sz="2000" dirty="0"/>
              <a:t>Eight pre-trained CNN models were trained using stochastic gradient descent (SGD) with momentum optimizer with learning rate</a:t>
            </a:r>
            <a:r>
              <a:rPr lang="el-GR" sz="2000" dirty="0"/>
              <a:t> α </a:t>
            </a:r>
            <a:r>
              <a:rPr lang="en-IN" sz="2000" dirty="0"/>
              <a:t>= 10</a:t>
            </a:r>
            <a:r>
              <a:rPr lang="en-IN" sz="2000" baseline="30000" dirty="0"/>
              <a:t>-3</a:t>
            </a:r>
            <a:r>
              <a:rPr lang="en-IN" sz="2000" dirty="0"/>
              <a:t>, momentum update </a:t>
            </a:r>
            <a:r>
              <a:rPr lang="el-GR" sz="2000" dirty="0"/>
              <a:t>β</a:t>
            </a:r>
            <a:r>
              <a:rPr lang="en-IN" sz="2000" dirty="0"/>
              <a:t>=0.9 and mini-batch size of 16 images with 20 back propagation epochs.</a:t>
            </a:r>
          </a:p>
          <a:p>
            <a:endParaRPr lang="en-IN" sz="2000" dirty="0"/>
          </a:p>
          <a:p>
            <a:r>
              <a:rPr lang="en-IN" sz="2000" dirty="0"/>
              <a:t>Fivefold cross-validation result was averaged to produce the final receiver operating characteristic (ROC) curve, confusion matrix, and evaluation matrices.</a:t>
            </a:r>
          </a:p>
          <a:p>
            <a:endParaRPr lang="en-IN" sz="2000" dirty="0"/>
          </a:p>
          <a:p>
            <a:r>
              <a:rPr lang="en-IN" sz="2000" dirty="0"/>
              <a:t>Two different experiments were carried out in this study: </a:t>
            </a:r>
          </a:p>
          <a:p>
            <a:pPr marL="0" indent="0">
              <a:buNone/>
            </a:pPr>
            <a:r>
              <a:rPr lang="en-IN" sz="2000" dirty="0"/>
              <a:t>	(</a:t>
            </a:r>
            <a:r>
              <a:rPr lang="en-IN" sz="2000" dirty="0" err="1"/>
              <a:t>i</a:t>
            </a:r>
            <a:r>
              <a:rPr lang="en-IN" sz="2000" dirty="0"/>
              <a:t>) Two-class image classification using models trained without and with 	images augmentation.</a:t>
            </a:r>
          </a:p>
          <a:p>
            <a:pPr marL="0" indent="0">
              <a:buNone/>
            </a:pPr>
            <a:r>
              <a:rPr lang="en-IN" sz="2000" dirty="0"/>
              <a:t>	(ii) Three-class image classication using models trained without and with 	image augmentation. </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19</a:t>
            </a:fld>
            <a:endParaRPr lang="zh-TW" altLang="en-US" dirty="0"/>
          </a:p>
        </p:txBody>
      </p:sp>
      <p:pic>
        <p:nvPicPr>
          <p:cNvPr id="5" name="Picture 4"/>
          <p:cNvPicPr>
            <a:picLocks noChangeAspect="1"/>
          </p:cNvPicPr>
          <p:nvPr/>
        </p:nvPicPr>
        <p:blipFill rotWithShape="1">
          <a:blip r:embed="rId2"/>
          <a:srcRect l="15688" t="31297" r="30630" b="32281"/>
          <a:stretch/>
        </p:blipFill>
        <p:spPr>
          <a:xfrm>
            <a:off x="241176" y="2172709"/>
            <a:ext cx="8579296" cy="327251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67204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標題 1"/>
          <p:cNvSpPr>
            <a:spLocks noGrp="1"/>
          </p:cNvSpPr>
          <p:nvPr>
            <p:ph type="title"/>
          </p:nvPr>
        </p:nvSpPr>
        <p:spPr>
          <a:xfrm>
            <a:off x="251520" y="53752"/>
            <a:ext cx="8568952" cy="1143000"/>
          </a:xfrm>
        </p:spPr>
        <p:txBody>
          <a:bodyPr/>
          <a:lstStyle/>
          <a:p>
            <a:pPr eaLnBrk="1" hangingPunct="1"/>
            <a:r>
              <a:rPr lang="en-US" altLang="zh-TW" dirty="0">
                <a:solidFill>
                  <a:srgbClr val="00B050"/>
                </a:solidFill>
              </a:rPr>
              <a:t>CONTENTS</a:t>
            </a:r>
            <a:endParaRPr lang="zh-TW" altLang="en-US" dirty="0">
              <a:solidFill>
                <a:srgbClr val="00B050"/>
              </a:solidFill>
            </a:endParaRPr>
          </a:p>
        </p:txBody>
      </p:sp>
      <p:sp>
        <p:nvSpPr>
          <p:cNvPr id="5123" name="內容版面配置區 2"/>
          <p:cNvSpPr>
            <a:spLocks noGrp="1"/>
          </p:cNvSpPr>
          <p:nvPr>
            <p:ph idx="4294967295"/>
          </p:nvPr>
        </p:nvSpPr>
        <p:spPr>
          <a:xfrm>
            <a:off x="428625" y="980728"/>
            <a:ext cx="8229600" cy="4680520"/>
          </a:xfrm>
        </p:spPr>
        <p:txBody>
          <a:bodyPr/>
          <a:lstStyle/>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Proposed work</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Introduction</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Methodology</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Results and discussion</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Conclusion</a:t>
            </a:r>
          </a:p>
        </p:txBody>
      </p:sp>
      <p:sp>
        <p:nvSpPr>
          <p:cNvPr id="2" name="Slide Number Placeholder 1"/>
          <p:cNvSpPr>
            <a:spLocks noGrp="1"/>
          </p:cNvSpPr>
          <p:nvPr>
            <p:ph type="sldNum" sz="quarter" idx="4"/>
          </p:nvPr>
        </p:nvSpPr>
        <p:spPr/>
        <p:txBody>
          <a:bodyPr/>
          <a:lstStyle/>
          <a:p>
            <a:pPr>
              <a:defRPr/>
            </a:pPr>
            <a:fld id="{CC4934BA-D916-407F-A7DC-F7360150681C}" type="slidenum">
              <a:rPr lang="zh-TW" altLang="en-US" smtClean="0"/>
              <a:pPr>
                <a:defRPr/>
              </a:pPr>
              <a:t>2</a:t>
            </a:fld>
            <a:endParaRPr lang="zh-TW"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IN" dirty="0">
                <a:solidFill>
                  <a:srgbClr val="00B050"/>
                </a:solidFill>
              </a:rPr>
              <a:t>C. PREPROCESSING(1/3)</a:t>
            </a:r>
            <a:endParaRPr lang="en-IN" sz="28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IN" sz="2000" dirty="0"/>
              <a:t>Chest X-ray images were only resized before applying as input to the networks.</a:t>
            </a:r>
          </a:p>
          <a:p>
            <a:endParaRPr lang="en-IN" sz="2000" dirty="0"/>
          </a:p>
          <a:p>
            <a:r>
              <a:rPr lang="en-IN" sz="2000" dirty="0"/>
              <a:t>Input requirements for different CNNs are different. </a:t>
            </a:r>
          </a:p>
          <a:p>
            <a:endParaRPr lang="en-IN" sz="2000" dirty="0"/>
          </a:p>
          <a:p>
            <a:r>
              <a:rPr lang="en-IN" sz="2000" dirty="0"/>
              <a:t>For </a:t>
            </a:r>
            <a:r>
              <a:rPr lang="en-IN" sz="2000" dirty="0" err="1"/>
              <a:t>SqueezeNet</a:t>
            </a:r>
            <a:r>
              <a:rPr lang="en-IN" sz="2000" dirty="0"/>
              <a:t>, the images were resized to 227×227 pixels.</a:t>
            </a:r>
          </a:p>
          <a:p>
            <a:endParaRPr lang="en-IN" sz="2000" dirty="0"/>
          </a:p>
          <a:p>
            <a:r>
              <a:rPr lang="en-IN" sz="2000" dirty="0"/>
              <a:t>For mobilenetv2, ResNet18, ResNet101, VGG19 and DenseNet201, the images were resized to 224×224 pixels.</a:t>
            </a:r>
          </a:p>
          <a:p>
            <a:endParaRPr lang="en-IN" sz="2000" dirty="0"/>
          </a:p>
          <a:p>
            <a:r>
              <a:rPr lang="en-IN" sz="2000" dirty="0"/>
              <a:t>For Inceptionv3 the images were resized to 299×299 pixels. All images were normalized according to the pre-trained model standards.</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20</a:t>
            </a:fld>
            <a:endParaRPr lang="zh-TW" altLang="en-US" dirty="0"/>
          </a:p>
        </p:txBody>
      </p:sp>
    </p:spTree>
    <p:extLst>
      <p:ext uri="{BB962C8B-B14F-4D97-AF65-F5344CB8AC3E}">
        <p14:creationId xmlns:p14="http://schemas.microsoft.com/office/powerpoint/2010/main" val="26644022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IN" dirty="0">
                <a:solidFill>
                  <a:srgbClr val="00B050"/>
                </a:solidFill>
              </a:rPr>
              <a:t>C. PREPROCESSING(2/3)</a:t>
            </a:r>
            <a:endParaRPr lang="en-IN" sz="28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IN" sz="2000" dirty="0"/>
              <a:t>Study 1: Image augmentation technique was not applied to the training data. Since COVID-19 positive chest X-ray images were 423, same number of X-ray images were randomly selected from normal (out of 1579) and viral pneumonia (out of 1485) images to match with COVID-19 images to balance the database.</a:t>
            </a:r>
          </a:p>
          <a:p>
            <a:endParaRPr lang="en-IN" sz="2000" dirty="0"/>
          </a:p>
          <a:p>
            <a:r>
              <a:rPr lang="en-IN" sz="2000" dirty="0"/>
              <a:t>Study 2: Entire database (i.e., 423 COVID-19, 1579 normal and 1485 viral pneumonia images) was used.</a:t>
            </a:r>
          </a:p>
          <a:p>
            <a:endParaRPr lang="en-IN" sz="2000" dirty="0"/>
          </a:p>
          <a:p>
            <a:r>
              <a:rPr lang="en-IN" sz="2000" dirty="0"/>
              <a:t>Both the experiments were evaluated using a stratified 5-fold cross-validation (CV) scheme with a ratio of 80% for training and 20% for the test (unseen folds) splits, where 10% of training data is used as a validation set to avoid overfitting.</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21</a:t>
            </a:fld>
            <a:endParaRPr lang="zh-TW" altLang="en-US" dirty="0"/>
          </a:p>
        </p:txBody>
      </p:sp>
    </p:spTree>
    <p:extLst>
      <p:ext uri="{BB962C8B-B14F-4D97-AF65-F5344CB8AC3E}">
        <p14:creationId xmlns:p14="http://schemas.microsoft.com/office/powerpoint/2010/main" val="18527764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IN" dirty="0">
                <a:solidFill>
                  <a:srgbClr val="00B050"/>
                </a:solidFill>
              </a:rPr>
              <a:t>C. PREPROCESSING(3/3)</a:t>
            </a:r>
            <a:endParaRPr lang="en-IN" sz="28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IN" sz="2000" dirty="0"/>
              <a:t>In Study 2: COVID-19 images were much smaller in number than that in the other two image classes.</a:t>
            </a:r>
          </a:p>
          <a:p>
            <a:endParaRPr lang="en-IN" sz="2000" dirty="0"/>
          </a:p>
          <a:p>
            <a:r>
              <a:rPr lang="en-IN" sz="2000" dirty="0"/>
              <a:t>Overall image number in any class was not several thousand so image augmentation techniques were applied to viral pneumonia, normal and COVID-19 X-ray images for training to create a balanced training set. </a:t>
            </a:r>
          </a:p>
          <a:p>
            <a:endParaRPr lang="en-IN" sz="2000" dirty="0"/>
          </a:p>
          <a:p>
            <a:r>
              <a:rPr lang="en-IN" sz="2000" dirty="0"/>
              <a:t>COVID-19 images were augmented six times while normal and viral pneumonia images were augmented once only.</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22</a:t>
            </a:fld>
            <a:endParaRPr lang="zh-TW" altLang="en-US" dirty="0"/>
          </a:p>
        </p:txBody>
      </p:sp>
    </p:spTree>
    <p:extLst>
      <p:ext uri="{BB962C8B-B14F-4D97-AF65-F5344CB8AC3E}">
        <p14:creationId xmlns:p14="http://schemas.microsoft.com/office/powerpoint/2010/main" val="3167496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IN" dirty="0">
                <a:solidFill>
                  <a:srgbClr val="00B050"/>
                </a:solidFill>
              </a:rPr>
              <a:t>D. IMAGE AUGMENTATION</a:t>
            </a:r>
            <a:endParaRPr lang="en-IN" sz="28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IN" sz="2000" dirty="0"/>
              <a:t>Two different image augmentation techniques (rotation, and translation) were utilized to generate COVID-19 training images.</a:t>
            </a:r>
          </a:p>
          <a:p>
            <a:endParaRPr lang="en-IN" sz="2000" dirty="0"/>
          </a:p>
          <a:p>
            <a:r>
              <a:rPr lang="en-IN" sz="2000" dirty="0"/>
              <a:t>The rotation operation used for image augmentation was done by rotating the images in the clockwise and counter clockwise direction with an angle of 5, 10 and 15 degrees. </a:t>
            </a:r>
          </a:p>
          <a:p>
            <a:endParaRPr lang="en-IN" sz="2000" dirty="0"/>
          </a:p>
          <a:p>
            <a:r>
              <a:rPr lang="en-IN" sz="2000" dirty="0"/>
              <a:t>Image translation was done by translating image horizontally and vertically by    -5% to 5%. Image translation was only applied to the viral and normal X-ray training images.</a:t>
            </a:r>
          </a:p>
          <a:p>
            <a:endParaRPr lang="en-IN" sz="2000" dirty="0"/>
          </a:p>
          <a:p>
            <a:r>
              <a:rPr lang="en-IN" sz="2000" dirty="0"/>
              <a:t>Study 1 was carried out with COVID-19 and normal images while study 2 was carried out with COVID-19, normal and viral pneumonia images.</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23</a:t>
            </a:fld>
            <a:endParaRPr lang="zh-TW" altLang="en-US" dirty="0"/>
          </a:p>
        </p:txBody>
      </p:sp>
      <p:pic>
        <p:nvPicPr>
          <p:cNvPr id="5" name="Picture 4"/>
          <p:cNvPicPr>
            <a:picLocks noChangeAspect="1"/>
          </p:cNvPicPr>
          <p:nvPr/>
        </p:nvPicPr>
        <p:blipFill rotWithShape="1">
          <a:blip r:embed="rId3"/>
          <a:srcRect l="33397" t="24406" r="25649" b="45078"/>
          <a:stretch/>
        </p:blipFill>
        <p:spPr>
          <a:xfrm>
            <a:off x="539552" y="1628800"/>
            <a:ext cx="7906943" cy="331236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64182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endParaRPr lang="en-IN" sz="28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24</a:t>
            </a:fld>
            <a:endParaRPr lang="zh-TW" altLang="en-US" dirty="0"/>
          </a:p>
        </p:txBody>
      </p:sp>
      <p:pic>
        <p:nvPicPr>
          <p:cNvPr id="6" name="Picture 5"/>
          <p:cNvPicPr>
            <a:picLocks noChangeAspect="1"/>
          </p:cNvPicPr>
          <p:nvPr/>
        </p:nvPicPr>
        <p:blipFill rotWithShape="1">
          <a:blip r:embed="rId3"/>
          <a:srcRect l="9046" t="37203" r="24542" b="24406"/>
          <a:stretch/>
        </p:blipFill>
        <p:spPr>
          <a:xfrm>
            <a:off x="251520" y="2204864"/>
            <a:ext cx="8640960" cy="28083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535915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496" y="0"/>
            <a:ext cx="9505056" cy="1143000"/>
          </a:xfrm>
        </p:spPr>
        <p:txBody>
          <a:bodyPr/>
          <a:lstStyle/>
          <a:p>
            <a:r>
              <a:rPr lang="en-IN" sz="2800" dirty="0">
                <a:solidFill>
                  <a:srgbClr val="00B050"/>
                </a:solidFill>
              </a:rPr>
              <a:t>E. INVESTIGATION OF THE DEEP LAYER FEATURES</a:t>
            </a:r>
            <a:endParaRPr lang="en-IN" sz="18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IN" sz="2000" dirty="0"/>
              <a:t>The deep layers features of the image were investigated by comparing the activated areas of the convolutional layers with the matching regions in the original images.</a:t>
            </a:r>
          </a:p>
          <a:p>
            <a:endParaRPr lang="en-IN" sz="2000" dirty="0"/>
          </a:p>
          <a:p>
            <a:r>
              <a:rPr lang="en-IN" sz="2000" dirty="0"/>
              <a:t>Activation map can take different range of values and was therefore normalized between 0 and 1. </a:t>
            </a:r>
          </a:p>
          <a:p>
            <a:endParaRPr lang="en-IN" sz="2000" dirty="0"/>
          </a:p>
          <a:p>
            <a:r>
              <a:rPr lang="en-IN" sz="2000" dirty="0"/>
              <a:t>The strongest activation channels from the COVID-19, normal and viral pneumonia X-ray images were identified and compared with the original images. </a:t>
            </a:r>
          </a:p>
          <a:p>
            <a:endParaRPr lang="en-IN" sz="2000" dirty="0"/>
          </a:p>
          <a:p>
            <a:r>
              <a:rPr lang="en-IN" sz="2000" dirty="0"/>
              <a:t>The strongest channel activates on edges with positive activation on light left/dark right edges, and negative activation on dark left/light right edges.</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25</a:t>
            </a:fld>
            <a:endParaRPr lang="zh-TW" altLang="en-US" dirty="0"/>
          </a:p>
        </p:txBody>
      </p:sp>
      <p:pic>
        <p:nvPicPr>
          <p:cNvPr id="5" name="Picture 4"/>
          <p:cNvPicPr>
            <a:picLocks noChangeAspect="1"/>
          </p:cNvPicPr>
          <p:nvPr/>
        </p:nvPicPr>
        <p:blipFill rotWithShape="1">
          <a:blip r:embed="rId3"/>
          <a:srcRect l="10153" t="19484" r="48893" b="17516"/>
          <a:stretch/>
        </p:blipFill>
        <p:spPr>
          <a:xfrm>
            <a:off x="1907704" y="1357298"/>
            <a:ext cx="5328592" cy="46085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73222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IN" sz="3200" dirty="0">
                <a:solidFill>
                  <a:srgbClr val="00B050"/>
                </a:solidFill>
              </a:rPr>
              <a:t>F. PERFORMANCE EVALUATION MATRIX</a:t>
            </a:r>
            <a:endParaRPr lang="en-IN" sz="12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r>
              <a:rPr lang="en-IN" sz="1600" dirty="0"/>
              <a:t>FN= COVID 19 images classified to normal</a:t>
            </a:r>
          </a:p>
          <a:p>
            <a:r>
              <a:rPr lang="en-IN" sz="1600" dirty="0"/>
              <a:t>FP=normal classified as COVID19</a:t>
            </a:r>
          </a:p>
          <a:p>
            <a:pPr marL="0" indent="0">
              <a:buNone/>
            </a:pPr>
            <a:r>
              <a:rPr lang="en-IN" sz="1600" dirty="0"/>
              <a:t>Where </a:t>
            </a:r>
            <a:r>
              <a:rPr lang="en-IN" sz="1600" dirty="0" err="1"/>
              <a:t>class_i</a:t>
            </a:r>
            <a:r>
              <a:rPr lang="en-IN" sz="1600" dirty="0"/>
              <a:t> = COVID-19 and Normal for two class problem and COVID-19, Normal and Viral Pneumonia for three class problem.</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26</a:t>
            </a:fld>
            <a:endParaRPr lang="zh-TW" altLang="en-US" dirty="0"/>
          </a:p>
        </p:txBody>
      </p:sp>
      <p:pic>
        <p:nvPicPr>
          <p:cNvPr id="5" name="Picture 4"/>
          <p:cNvPicPr>
            <a:picLocks noChangeAspect="1"/>
          </p:cNvPicPr>
          <p:nvPr/>
        </p:nvPicPr>
        <p:blipFill rotWithShape="1">
          <a:blip r:embed="rId3"/>
          <a:srcRect l="38378" t="22437" r="20115" b="34250"/>
          <a:stretch/>
        </p:blipFill>
        <p:spPr>
          <a:xfrm>
            <a:off x="1907704" y="1309558"/>
            <a:ext cx="5544616" cy="32528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322300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IN" sz="3200" dirty="0">
                <a:solidFill>
                  <a:srgbClr val="00B050"/>
                </a:solidFill>
              </a:rPr>
              <a:t>RESULTS and DISCUSSION</a:t>
            </a:r>
            <a:endParaRPr lang="en-IN" sz="12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US" sz="2000" dirty="0"/>
              <a:t>Two different schemes were studied in this study. </a:t>
            </a:r>
          </a:p>
          <a:p>
            <a:endParaRPr lang="en-US" sz="2000" dirty="0"/>
          </a:p>
          <a:p>
            <a:r>
              <a:rPr lang="en-US" sz="2000" dirty="0"/>
              <a:t>Classification of COVID-19 and Normal images using eight different pre-trained CNN models while training was done with and without image augmentation.</a:t>
            </a:r>
          </a:p>
          <a:p>
            <a:endParaRPr lang="en-US" sz="2000" dirty="0"/>
          </a:p>
          <a:p>
            <a:r>
              <a:rPr lang="en-US" sz="2000" dirty="0"/>
              <a:t>COVID-19, normal and viral pneumonia images were classified using same eight pre-trained models and training was carried out with and without image augmentation.</a:t>
            </a:r>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27</a:t>
            </a:fld>
            <a:endParaRPr lang="zh-TW" altLang="en-US" dirty="0"/>
          </a:p>
        </p:txBody>
      </p:sp>
    </p:spTree>
    <p:extLst>
      <p:ext uri="{BB962C8B-B14F-4D97-AF65-F5344CB8AC3E}">
        <p14:creationId xmlns:p14="http://schemas.microsoft.com/office/powerpoint/2010/main" val="16061680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2400" dirty="0">
                <a:solidFill>
                  <a:srgbClr val="00B050"/>
                </a:solidFill>
              </a:rPr>
              <a:t>A. EXPERIMENTAL RESULTS-TWO CLASS PROBLEM(1/2)</a:t>
            </a:r>
            <a:endParaRPr lang="en-IN" sz="9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US" sz="2000" dirty="0"/>
              <a:t>All the evaluated pre-trained models perform very well in classifying COVID-19 and normal images in two-class problem.</a:t>
            </a:r>
          </a:p>
          <a:p>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28</a:t>
            </a:fld>
            <a:endParaRPr lang="zh-TW" altLang="en-US" dirty="0"/>
          </a:p>
        </p:txBody>
      </p:sp>
      <p:pic>
        <p:nvPicPr>
          <p:cNvPr id="5" name="Picture 4">
            <a:extLst>
              <a:ext uri="{FF2B5EF4-FFF2-40B4-BE49-F238E27FC236}">
                <a16:creationId xmlns:a16="http://schemas.microsoft.com/office/drawing/2014/main" id="{5F2E3BF7-2407-428D-93AA-7905CCDDC5F5}"/>
              </a:ext>
            </a:extLst>
          </p:cNvPr>
          <p:cNvPicPr>
            <a:picLocks noChangeAspect="1"/>
          </p:cNvPicPr>
          <p:nvPr/>
        </p:nvPicPr>
        <p:blipFill rotWithShape="1">
          <a:blip r:embed="rId3"/>
          <a:srcRect l="9051" t="23540" r="25587" b="15980"/>
          <a:stretch/>
        </p:blipFill>
        <p:spPr>
          <a:xfrm>
            <a:off x="1079612" y="2060848"/>
            <a:ext cx="6984776" cy="403938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967959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2400" dirty="0">
                <a:solidFill>
                  <a:srgbClr val="00B050"/>
                </a:solidFill>
              </a:rPr>
              <a:t>A. EXPERIMENTAL RESULTS-TWO CLASS PROBLEM(2/2)</a:t>
            </a:r>
            <a:endParaRPr lang="en-IN" sz="9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US" sz="2000" dirty="0"/>
              <a:t>ROC curves are showing comparable performance from all the networks in both the cases(with and without augmentation).</a:t>
            </a:r>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29</a:t>
            </a:fld>
            <a:endParaRPr lang="zh-TW" altLang="en-US" dirty="0"/>
          </a:p>
        </p:txBody>
      </p:sp>
      <p:pic>
        <p:nvPicPr>
          <p:cNvPr id="6" name="Picture 5">
            <a:extLst>
              <a:ext uri="{FF2B5EF4-FFF2-40B4-BE49-F238E27FC236}">
                <a16:creationId xmlns:a16="http://schemas.microsoft.com/office/drawing/2014/main" id="{D723D6EE-7D01-4E4D-BA66-DAC30339D467}"/>
              </a:ext>
            </a:extLst>
          </p:cNvPr>
          <p:cNvPicPr>
            <a:picLocks noChangeAspect="1"/>
          </p:cNvPicPr>
          <p:nvPr/>
        </p:nvPicPr>
        <p:blipFill rotWithShape="1">
          <a:blip r:embed="rId3"/>
          <a:srcRect l="11800" t="34070" r="26371" b="30651"/>
          <a:stretch/>
        </p:blipFill>
        <p:spPr>
          <a:xfrm>
            <a:off x="610217" y="2348880"/>
            <a:ext cx="8076583" cy="288032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72239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00B050"/>
                </a:solidFill>
              </a:rPr>
              <a:t>PROPOSED WORK</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08E8CFC-512B-4C39-BE27-5C2C3BE91ED7}" type="slidenum">
              <a:rPr kumimoji="0" lang="zh-TW" altLang="en-US" sz="1200" b="0" i="0" u="none" strike="noStrike" kern="1200" cap="none" spc="0" normalizeH="0" baseline="0" noProof="0" smtClean="0">
                <a:ln>
                  <a:noFill/>
                </a:ln>
                <a:solidFill>
                  <a:srgbClr val="898989"/>
                </a:solidFill>
                <a:effectLst/>
                <a:uLnTx/>
                <a:uFillTx/>
                <a:latin typeface="Calibri" panose="020F0502020204030204" pitchFamily="34" charset="0"/>
                <a:ea typeface="PMingLiU" pitchFamily="18" charset="-120"/>
                <a:cs typeface="+mn-cs"/>
              </a:rPr>
              <a:pPr marL="0" marR="0" lvl="0" indent="0" algn="r" defTabSz="914400" rtl="0" eaLnBrk="1" fontAlgn="base" latinLnBrk="0" hangingPunct="1">
                <a:lnSpc>
                  <a:spcPct val="100000"/>
                </a:lnSpc>
                <a:spcBef>
                  <a:spcPct val="0"/>
                </a:spcBef>
                <a:spcAft>
                  <a:spcPct val="0"/>
                </a:spcAft>
                <a:buClrTx/>
                <a:buSzTx/>
                <a:buFontTx/>
                <a:buNone/>
                <a:defRPr/>
              </a:pPr>
              <a:t>3</a:t>
            </a:fld>
            <a:endParaRPr kumimoji="0" lang="zh-TW" altLang="en-US" sz="1200" b="0" i="0" u="none" strike="noStrike" kern="1200" cap="none" spc="0" normalizeH="0" baseline="0" noProof="0">
              <a:ln>
                <a:noFill/>
              </a:ln>
              <a:solidFill>
                <a:srgbClr val="898989"/>
              </a:solidFill>
              <a:effectLst/>
              <a:uLnTx/>
              <a:uFillTx/>
              <a:latin typeface="Calibri" panose="020F0502020204030204" pitchFamily="34" charset="0"/>
              <a:ea typeface="PMingLiU" pitchFamily="18" charset="-120"/>
              <a:cs typeface="+mn-cs"/>
            </a:endParaRPr>
          </a:p>
        </p:txBody>
      </p:sp>
      <p:sp>
        <p:nvSpPr>
          <p:cNvPr id="9" name="Content Placeholder 2"/>
          <p:cNvSpPr>
            <a:spLocks noGrp="1"/>
          </p:cNvSpPr>
          <p:nvPr>
            <p:ph idx="1"/>
          </p:nvPr>
        </p:nvSpPr>
        <p:spPr>
          <a:xfrm>
            <a:off x="179512" y="1357298"/>
            <a:ext cx="8507288" cy="4735998"/>
          </a:xfrm>
        </p:spPr>
        <p:txBody>
          <a:bodyPr/>
          <a:lstStyle/>
          <a:p>
            <a:r>
              <a:rPr lang="en-IN" sz="2000" dirty="0"/>
              <a:t>Authors aim to provide a robust technique for automatic detection of COVID-19 pneumonia from digital chest X-ray images applying pre-trained deep-learning algorithms while maximizing the detection accuracy.</a:t>
            </a:r>
          </a:p>
          <a:p>
            <a:endParaRPr lang="en-IN" sz="2400" dirty="0"/>
          </a:p>
        </p:txBody>
      </p:sp>
    </p:spTree>
    <p:extLst>
      <p:ext uri="{BB962C8B-B14F-4D97-AF65-F5344CB8AC3E}">
        <p14:creationId xmlns:p14="http://schemas.microsoft.com/office/powerpoint/2010/main" val="26186163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2400" dirty="0">
                <a:solidFill>
                  <a:srgbClr val="00B050"/>
                </a:solidFill>
              </a:rPr>
              <a:t>B. EXPERIMENTAL RESULTS-THREE CLASS PROBLEM</a:t>
            </a:r>
            <a:endParaRPr lang="en-IN" sz="24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US" sz="2000" dirty="0"/>
              <a:t>All the pre-trained networks (shallow or deep) showed very similar performance apart from </a:t>
            </a:r>
            <a:r>
              <a:rPr lang="en-US" sz="2000" dirty="0" err="1"/>
              <a:t>CheXNet</a:t>
            </a:r>
            <a:r>
              <a:rPr lang="en-US" sz="2000" dirty="0"/>
              <a:t> in case of training without image augmentation.</a:t>
            </a:r>
          </a:p>
          <a:p>
            <a:endParaRPr lang="en-US" sz="2000" dirty="0"/>
          </a:p>
          <a:p>
            <a:r>
              <a:rPr lang="en-US" sz="2000" dirty="0"/>
              <a:t>If the pre-trained networks are trained on a small image dataset the performance difference is very marginal and overall performance is reduced for three-class problem in comparison to two-class problem.</a:t>
            </a:r>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30</a:t>
            </a:fld>
            <a:endParaRPr lang="zh-TW" altLang="en-US" dirty="0"/>
          </a:p>
        </p:txBody>
      </p:sp>
      <p:pic>
        <p:nvPicPr>
          <p:cNvPr id="5" name="Picture 4">
            <a:extLst>
              <a:ext uri="{FF2B5EF4-FFF2-40B4-BE49-F238E27FC236}">
                <a16:creationId xmlns:a16="http://schemas.microsoft.com/office/drawing/2014/main" id="{F1187488-BA09-4DBC-A981-2A40DF59597F}"/>
              </a:ext>
            </a:extLst>
          </p:cNvPr>
          <p:cNvPicPr>
            <a:picLocks noChangeAspect="1"/>
          </p:cNvPicPr>
          <p:nvPr/>
        </p:nvPicPr>
        <p:blipFill rotWithShape="1">
          <a:blip r:embed="rId3"/>
          <a:srcRect l="9051" t="27249" r="24801" b="13751"/>
          <a:stretch/>
        </p:blipFill>
        <p:spPr>
          <a:xfrm>
            <a:off x="827584" y="1700808"/>
            <a:ext cx="7488832" cy="417470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39997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2400" dirty="0">
                <a:solidFill>
                  <a:srgbClr val="00B050"/>
                </a:solidFill>
              </a:rPr>
              <a:t>B. EXPERIMENTAL RESULTS-THREE CLASS PROBLEM</a:t>
            </a:r>
            <a:endParaRPr lang="en-IN" sz="24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US" sz="2000" dirty="0"/>
              <a:t>DenseNet201with image augmentation can significantly increase overall network performance.</a:t>
            </a:r>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31</a:t>
            </a:fld>
            <a:endParaRPr lang="zh-TW" altLang="en-US" dirty="0"/>
          </a:p>
        </p:txBody>
      </p:sp>
      <p:pic>
        <p:nvPicPr>
          <p:cNvPr id="6" name="Picture 5">
            <a:extLst>
              <a:ext uri="{FF2B5EF4-FFF2-40B4-BE49-F238E27FC236}">
                <a16:creationId xmlns:a16="http://schemas.microsoft.com/office/drawing/2014/main" id="{AF6FB2ED-7D8C-40B8-8067-F96001253E48}"/>
              </a:ext>
            </a:extLst>
          </p:cNvPr>
          <p:cNvPicPr>
            <a:picLocks noChangeAspect="1"/>
          </p:cNvPicPr>
          <p:nvPr/>
        </p:nvPicPr>
        <p:blipFill rotWithShape="1">
          <a:blip r:embed="rId3"/>
          <a:srcRect l="11413" t="33620" r="26375" b="31101"/>
          <a:stretch/>
        </p:blipFill>
        <p:spPr>
          <a:xfrm>
            <a:off x="611560" y="2276872"/>
            <a:ext cx="7923452" cy="28083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506168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2400" dirty="0">
                <a:solidFill>
                  <a:srgbClr val="00B050"/>
                </a:solidFill>
              </a:rPr>
              <a:t>B. EXPERIMENTAL RESULTS-THREE CLASS PROBLEM</a:t>
            </a:r>
            <a:endParaRPr lang="en-IN" sz="24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32</a:t>
            </a:fld>
            <a:endParaRPr lang="zh-TW" altLang="en-US" dirty="0"/>
          </a:p>
        </p:txBody>
      </p:sp>
      <p:pic>
        <p:nvPicPr>
          <p:cNvPr id="5" name="Picture 4">
            <a:extLst>
              <a:ext uri="{FF2B5EF4-FFF2-40B4-BE49-F238E27FC236}">
                <a16:creationId xmlns:a16="http://schemas.microsoft.com/office/drawing/2014/main" id="{4E353B83-19EF-4917-B2D3-FD605607FF45}"/>
              </a:ext>
            </a:extLst>
          </p:cNvPr>
          <p:cNvPicPr>
            <a:picLocks noChangeAspect="1"/>
          </p:cNvPicPr>
          <p:nvPr/>
        </p:nvPicPr>
        <p:blipFill rotWithShape="1">
          <a:blip r:embed="rId3"/>
          <a:srcRect l="9051" t="32360" r="23225" b="29840"/>
          <a:stretch/>
        </p:blipFill>
        <p:spPr>
          <a:xfrm>
            <a:off x="443541" y="2348880"/>
            <a:ext cx="8256917" cy="288032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75719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2400" dirty="0">
                <a:solidFill>
                  <a:srgbClr val="00B050"/>
                </a:solidFill>
              </a:rPr>
              <a:t>B. EXPERIMENTAL RESULTS-THREE CLASS PROBLEM</a:t>
            </a:r>
            <a:endParaRPr lang="en-IN" sz="24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33</a:t>
            </a:fld>
            <a:endParaRPr lang="zh-TW" altLang="en-US" dirty="0"/>
          </a:p>
        </p:txBody>
      </p:sp>
      <p:pic>
        <p:nvPicPr>
          <p:cNvPr id="6" name="Picture 5">
            <a:extLst>
              <a:ext uri="{FF2B5EF4-FFF2-40B4-BE49-F238E27FC236}">
                <a16:creationId xmlns:a16="http://schemas.microsoft.com/office/drawing/2014/main" id="{563FDAE9-9755-4D63-B548-99596768027C}"/>
              </a:ext>
            </a:extLst>
          </p:cNvPr>
          <p:cNvPicPr>
            <a:picLocks noChangeAspect="1"/>
          </p:cNvPicPr>
          <p:nvPr/>
        </p:nvPicPr>
        <p:blipFill rotWithShape="1">
          <a:blip r:embed="rId3"/>
          <a:srcRect l="8263" t="22281" r="57875" b="15981"/>
          <a:stretch/>
        </p:blipFill>
        <p:spPr>
          <a:xfrm>
            <a:off x="2267744" y="1357298"/>
            <a:ext cx="4399318" cy="501317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853821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2400" dirty="0">
                <a:solidFill>
                  <a:srgbClr val="00B050"/>
                </a:solidFill>
              </a:rPr>
              <a:t>B. EXPERIMENTAL RESULTS-THREE CLASS PROBLEM</a:t>
            </a:r>
            <a:endParaRPr lang="en-IN" sz="2400" dirty="0">
              <a:solidFill>
                <a:srgbClr val="00B050"/>
              </a:solidFill>
            </a:endParaRPr>
          </a:p>
        </p:txBody>
      </p:sp>
      <p:sp>
        <p:nvSpPr>
          <p:cNvPr id="4" name="Content Placeholder 3"/>
          <p:cNvSpPr>
            <a:spLocks noGrp="1"/>
          </p:cNvSpPr>
          <p:nvPr>
            <p:ph idx="1"/>
          </p:nvPr>
        </p:nvSpPr>
        <p:spPr>
          <a:xfrm>
            <a:off x="35496" y="2989380"/>
            <a:ext cx="1584176" cy="799660"/>
          </a:xfrm>
        </p:spPr>
        <p:txBody>
          <a:bodyPr/>
          <a:lstStyle/>
          <a:p>
            <a:pPr marL="0" indent="0">
              <a:buNone/>
            </a:pPr>
            <a:r>
              <a:rPr lang="en-IN" sz="1600" dirty="0"/>
              <a:t>Very mild stage of lung infection</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34</a:t>
            </a:fld>
            <a:endParaRPr lang="zh-TW" altLang="en-US" dirty="0"/>
          </a:p>
        </p:txBody>
      </p:sp>
      <p:pic>
        <p:nvPicPr>
          <p:cNvPr id="5" name="Picture 4">
            <a:extLst>
              <a:ext uri="{FF2B5EF4-FFF2-40B4-BE49-F238E27FC236}">
                <a16:creationId xmlns:a16="http://schemas.microsoft.com/office/drawing/2014/main" id="{48214A45-4C75-4002-94EE-40C434D29821}"/>
              </a:ext>
            </a:extLst>
          </p:cNvPr>
          <p:cNvPicPr>
            <a:picLocks noChangeAspect="1"/>
          </p:cNvPicPr>
          <p:nvPr/>
        </p:nvPicPr>
        <p:blipFill rotWithShape="1">
          <a:blip r:embed="rId3"/>
          <a:srcRect l="43412" t="23313" r="23513" b="30437"/>
          <a:stretch/>
        </p:blipFill>
        <p:spPr>
          <a:xfrm>
            <a:off x="2106864" y="1500028"/>
            <a:ext cx="5148064" cy="4499293"/>
          </a:xfrm>
          <a:prstGeom prst="rect">
            <a:avLst/>
          </a:prstGeom>
          <a:ln>
            <a:noFill/>
          </a:ln>
          <a:effectLst>
            <a:outerShdw blurRad="292100" dist="139700" dir="2700000" algn="tl" rotWithShape="0">
              <a:srgbClr val="333333">
                <a:alpha val="65000"/>
              </a:srgbClr>
            </a:outerShdw>
          </a:effectLst>
        </p:spPr>
      </p:pic>
      <p:sp>
        <p:nvSpPr>
          <p:cNvPr id="6" name="Content Placeholder 3">
            <a:extLst>
              <a:ext uri="{FF2B5EF4-FFF2-40B4-BE49-F238E27FC236}">
                <a16:creationId xmlns:a16="http://schemas.microsoft.com/office/drawing/2014/main" id="{A215C2B1-DA38-41E7-9546-07F2B5A7D0AE}"/>
              </a:ext>
            </a:extLst>
          </p:cNvPr>
          <p:cNvSpPr txBox="1">
            <a:spLocks/>
          </p:cNvSpPr>
          <p:nvPr/>
        </p:nvSpPr>
        <p:spPr bwMode="auto">
          <a:xfrm>
            <a:off x="7533480" y="3140968"/>
            <a:ext cx="1584176" cy="79966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Times New Roman" panose="02020603050405020304" pitchFamily="18" charset="0"/>
                <a:ea typeface="Microsoft JhengHei" panose="020B0604030504040204" pitchFamily="34" charset="-120"/>
                <a:cs typeface="Times New Roman" panose="02020603050405020304" pitchFamily="18" charset="0"/>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Times New Roman" panose="02020603050405020304" pitchFamily="18" charset="0"/>
                <a:ea typeface="Microsoft JhengHei" panose="020B0604030504040204" pitchFamily="34" charset="-120"/>
                <a:cs typeface="Times New Roman" panose="02020603050405020304" pitchFamily="18" charset="0"/>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Times New Roman" panose="02020603050405020304" pitchFamily="18" charset="0"/>
                <a:ea typeface="Microsoft JhengHei" panose="020B0604030504040204" pitchFamily="34" charset="-120"/>
                <a:cs typeface="Times New Roman" panose="02020603050405020304" pitchFamily="18" charset="0"/>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Times New Roman" panose="02020603050405020304" pitchFamily="18" charset="0"/>
                <a:ea typeface="Microsoft JhengHei" panose="020B0604030504040204" pitchFamily="34" charset="-120"/>
                <a:cs typeface="Times New Roman" panose="02020603050405020304" pitchFamily="18" charset="0"/>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Times New Roman" panose="02020603050405020304" pitchFamily="18" charset="0"/>
                <a:ea typeface="Microsoft JhengHei" panose="020B0604030504040204" pitchFamily="34" charset="-120"/>
                <a:cs typeface="Times New Roman" panose="02020603050405020304"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r>
              <a:rPr kumimoji="0" lang="en-IN" sz="1600" dirty="0"/>
              <a:t>No sign or very little sign of COVID-19</a:t>
            </a:r>
          </a:p>
        </p:txBody>
      </p:sp>
      <p:cxnSp>
        <p:nvCxnSpPr>
          <p:cNvPr id="15" name="Connector: Elbow 14">
            <a:extLst>
              <a:ext uri="{FF2B5EF4-FFF2-40B4-BE49-F238E27FC236}">
                <a16:creationId xmlns:a16="http://schemas.microsoft.com/office/drawing/2014/main" id="{28740B2A-DE30-40F8-948C-C98DA9085C80}"/>
              </a:ext>
            </a:extLst>
          </p:cNvPr>
          <p:cNvCxnSpPr>
            <a:cxnSpLocks/>
            <a:endCxn id="6" idx="0"/>
          </p:cNvCxnSpPr>
          <p:nvPr/>
        </p:nvCxnSpPr>
        <p:spPr>
          <a:xfrm>
            <a:off x="7236296" y="2204864"/>
            <a:ext cx="1089272" cy="936104"/>
          </a:xfrm>
          <a:prstGeom prst="bentConnector2">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19" name="Connector: Elbow 18">
            <a:extLst>
              <a:ext uri="{FF2B5EF4-FFF2-40B4-BE49-F238E27FC236}">
                <a16:creationId xmlns:a16="http://schemas.microsoft.com/office/drawing/2014/main" id="{F6100EDE-E0E2-446A-A669-6CA1A0286679}"/>
              </a:ext>
            </a:extLst>
          </p:cNvPr>
          <p:cNvCxnSpPr>
            <a:cxnSpLocks/>
            <a:stCxn id="6" idx="2"/>
          </p:cNvCxnSpPr>
          <p:nvPr/>
        </p:nvCxnSpPr>
        <p:spPr>
          <a:xfrm rot="5400000">
            <a:off x="7373982" y="3821574"/>
            <a:ext cx="832532" cy="1070640"/>
          </a:xfrm>
          <a:prstGeom prst="bentConnector2">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23" name="Straight Arrow Connector 22">
            <a:extLst>
              <a:ext uri="{FF2B5EF4-FFF2-40B4-BE49-F238E27FC236}">
                <a16:creationId xmlns:a16="http://schemas.microsoft.com/office/drawing/2014/main" id="{6B19B0A9-50E4-416C-BFD0-0B9F6B90DCAC}"/>
              </a:ext>
            </a:extLst>
          </p:cNvPr>
          <p:cNvCxnSpPr>
            <a:cxnSpLocks/>
            <a:stCxn id="4" idx="3"/>
          </p:cNvCxnSpPr>
          <p:nvPr/>
        </p:nvCxnSpPr>
        <p:spPr>
          <a:xfrm>
            <a:off x="1619672" y="3389210"/>
            <a:ext cx="487192" cy="3979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50491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xEl>
                                              <p:pRg st="0" end="0"/>
                                            </p:txEl>
                                          </p:spTgt>
                                        </p:tgtEl>
                                        <p:attrNameLst>
                                          <p:attrName>style.visibility</p:attrName>
                                        </p:attrNameLst>
                                      </p:cBhvr>
                                      <p:to>
                                        <p:strVal val="visible"/>
                                      </p:to>
                                    </p:set>
                                    <p:animEffect transition="in" filter="fade">
                                      <p:cBhvr>
                                        <p:cTn id="18" dur="500"/>
                                        <p:tgtEl>
                                          <p:spTgt spid="4">
                                            <p:txEl>
                                              <p:pRg st="0" end="0"/>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3600" dirty="0">
                <a:solidFill>
                  <a:srgbClr val="00B050"/>
                </a:solidFill>
              </a:rPr>
              <a:t>CONCLUSION(1/3)</a:t>
            </a:r>
            <a:endParaRPr lang="en-IN" sz="20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US" sz="2000" dirty="0"/>
              <a:t>This work presents deep CNN based transfer learning approach for automatic detection of COVID-19 pneumonia.</a:t>
            </a:r>
          </a:p>
          <a:p>
            <a:endParaRPr lang="en-US" sz="1800" dirty="0"/>
          </a:p>
          <a:p>
            <a:r>
              <a:rPr lang="en-US" sz="2000" dirty="0"/>
              <a:t>Eight different popular and previously reported efficient CNN based deep learning algorithms were trained, validated and tested for classifying normal and pneumonia patients using chest X-ray images. </a:t>
            </a:r>
          </a:p>
          <a:p>
            <a:endParaRPr lang="en-US" sz="1600" dirty="0"/>
          </a:p>
          <a:p>
            <a:r>
              <a:rPr lang="en-US" sz="2000" dirty="0"/>
              <a:t>DenseNet201 outperforms other different deep CNN networks while image augmentation was used for training the CNN models.</a:t>
            </a:r>
          </a:p>
          <a:p>
            <a:endParaRPr lang="en-US" sz="1800" dirty="0"/>
          </a:p>
          <a:p>
            <a:r>
              <a:rPr lang="en-US" sz="2000" dirty="0" err="1"/>
              <a:t>CheXNet</a:t>
            </a:r>
            <a:r>
              <a:rPr lang="en-US" sz="2000" dirty="0"/>
              <a:t> which is a variant of </a:t>
            </a:r>
            <a:r>
              <a:rPr lang="en-US" sz="2000" dirty="0" err="1"/>
              <a:t>DenseNet</a:t>
            </a:r>
            <a:r>
              <a:rPr lang="en-US" sz="2000" dirty="0"/>
              <a:t> was outperforming other networks while image augmentation was not used because </a:t>
            </a:r>
            <a:r>
              <a:rPr lang="en-US" sz="2000" dirty="0" err="1"/>
              <a:t>CheXNet</a:t>
            </a:r>
            <a:r>
              <a:rPr lang="en-US" sz="2000" dirty="0"/>
              <a:t> was pre-trained on a large X-ray database and it is showing better performance on this study while trained on a small non-augmented image dataset.</a:t>
            </a:r>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35</a:t>
            </a:fld>
            <a:endParaRPr lang="zh-TW" altLang="en-US" dirty="0"/>
          </a:p>
        </p:txBody>
      </p:sp>
    </p:spTree>
    <p:extLst>
      <p:ext uri="{BB962C8B-B14F-4D97-AF65-F5344CB8AC3E}">
        <p14:creationId xmlns:p14="http://schemas.microsoft.com/office/powerpoint/2010/main" val="18926350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3600" dirty="0">
                <a:solidFill>
                  <a:srgbClr val="00B050"/>
                </a:solidFill>
              </a:rPr>
              <a:t>CONCLUSION(2/3)</a:t>
            </a:r>
            <a:endParaRPr lang="en-IN" sz="20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US" sz="2000" dirty="0"/>
              <a:t>Deeper version of </a:t>
            </a:r>
            <a:r>
              <a:rPr lang="en-US" sz="2000" dirty="0" err="1"/>
              <a:t>DenseNet</a:t>
            </a:r>
            <a:r>
              <a:rPr lang="en-US" sz="2000" dirty="0"/>
              <a:t> when trained on a large augmented dataset, Dense201 outperforms </a:t>
            </a:r>
            <a:r>
              <a:rPr lang="en-US" sz="2000" dirty="0" err="1"/>
              <a:t>CheXNet</a:t>
            </a:r>
            <a:r>
              <a:rPr lang="en-US" sz="2000" dirty="0"/>
              <a:t>.</a:t>
            </a:r>
          </a:p>
          <a:p>
            <a:endParaRPr lang="en-US" sz="2000" dirty="0"/>
          </a:p>
          <a:p>
            <a:r>
              <a:rPr lang="en-US" sz="2000" dirty="0"/>
              <a:t>This clearly reveals the fact that the performance reported on smaller database in the literature should be evaluated on a large dataset otherwise, the findings of these studies cannot be generalized for real applications.</a:t>
            </a:r>
          </a:p>
          <a:p>
            <a:endParaRPr lang="en-US" sz="2000" dirty="0"/>
          </a:p>
          <a:p>
            <a:r>
              <a:rPr lang="en-US" sz="2000" dirty="0"/>
              <a:t>Authors reported the findings from a large database along with the image augmentation to train shallow and deep networks and it was observed that deep networks perform better than the shallow networks particularly in classifying normal and viral images as most of the networks can identify COVID-19 with very high sensitivity. </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36</a:t>
            </a:fld>
            <a:endParaRPr lang="zh-TW" altLang="en-US" dirty="0"/>
          </a:p>
        </p:txBody>
      </p:sp>
    </p:spTree>
    <p:extLst>
      <p:ext uri="{BB962C8B-B14F-4D97-AF65-F5344CB8AC3E}">
        <p14:creationId xmlns:p14="http://schemas.microsoft.com/office/powerpoint/2010/main" val="24041080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0"/>
            <a:ext cx="8784976" cy="1143000"/>
          </a:xfrm>
        </p:spPr>
        <p:txBody>
          <a:bodyPr/>
          <a:lstStyle/>
          <a:p>
            <a:r>
              <a:rPr lang="en-US" sz="3600" dirty="0">
                <a:solidFill>
                  <a:srgbClr val="00B050"/>
                </a:solidFill>
              </a:rPr>
              <a:t>CONCLUSION(3/3)</a:t>
            </a:r>
            <a:endParaRPr lang="en-IN" sz="2000" dirty="0">
              <a:solidFill>
                <a:srgbClr val="00B050"/>
              </a:solidFill>
            </a:endParaRPr>
          </a:p>
        </p:txBody>
      </p:sp>
      <p:sp>
        <p:nvSpPr>
          <p:cNvPr id="4" name="Content Placeholder 3"/>
          <p:cNvSpPr>
            <a:spLocks noGrp="1"/>
          </p:cNvSpPr>
          <p:nvPr>
            <p:ph idx="1"/>
          </p:nvPr>
        </p:nvSpPr>
        <p:spPr>
          <a:xfrm>
            <a:off x="179512" y="1357298"/>
            <a:ext cx="8784976" cy="4663990"/>
          </a:xfrm>
        </p:spPr>
        <p:txBody>
          <a:bodyPr/>
          <a:lstStyle/>
          <a:p>
            <a:r>
              <a:rPr lang="en-US" sz="2000" dirty="0"/>
              <a:t>The classification accuracy, precision, sensitivity, and specificity of normal and COVID-19 images, and normal, COVID-19 and viral pneumonia were (99.7%, 99.7%, 99.7% and 99.55%), and (97.9%, 97.95%, 97.9%, and 98.8%) respectively.</a:t>
            </a:r>
          </a:p>
          <a:p>
            <a:endParaRPr lang="en-US" sz="2000" dirty="0"/>
          </a:p>
          <a:p>
            <a:r>
              <a:rPr lang="en-US" sz="2000" dirty="0"/>
              <a:t>Authors claim that this computer aided diagnostic tool can significantly improve the speed and accuracy in the screening of COVID-19 positive cases.</a:t>
            </a:r>
            <a:endParaRPr lang="en-IN" sz="20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37</a:t>
            </a:fld>
            <a:endParaRPr lang="zh-TW" altLang="en-US" dirty="0"/>
          </a:p>
        </p:txBody>
      </p:sp>
    </p:spTree>
    <p:extLst>
      <p:ext uri="{BB962C8B-B14F-4D97-AF65-F5344CB8AC3E}">
        <p14:creationId xmlns:p14="http://schemas.microsoft.com/office/powerpoint/2010/main" val="4082833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51520" y="1538536"/>
            <a:ext cx="8568952" cy="461665"/>
          </a:xfrm>
          <a:prstGeom prst="rect">
            <a:avLst/>
          </a:prstGeom>
        </p:spPr>
        <p:txBody>
          <a:bodyPr wrap="square">
            <a:spAutoFit/>
          </a:bodyPr>
          <a:lstStyle/>
          <a:p>
            <a:pPr lvl="0">
              <a:spcBef>
                <a:spcPct val="20000"/>
              </a:spcBef>
            </a:pPr>
            <a:endParaRPr kumimoji="0" lang="en-US" altLang="zh-TW" sz="2400" dirty="0">
              <a:solidFill>
                <a:prstClr val="black"/>
              </a:solidFill>
              <a:latin typeface="Calibri"/>
              <a:ea typeface="新細明體" panose="02020500000000000000" pitchFamily="18" charset="-120"/>
            </a:endParaRPr>
          </a:p>
        </p:txBody>
      </p:sp>
      <p:sp>
        <p:nvSpPr>
          <p:cNvPr id="10" name="Rectangle 9"/>
          <p:cNvSpPr/>
          <p:nvPr/>
        </p:nvSpPr>
        <p:spPr>
          <a:xfrm>
            <a:off x="2663788" y="2921168"/>
            <a:ext cx="3744416" cy="1015663"/>
          </a:xfrm>
          <a:prstGeom prst="rect">
            <a:avLst/>
          </a:prstGeom>
        </p:spPr>
        <p:txBody>
          <a:bodyPr wrap="square">
            <a:spAutoFit/>
          </a:bodyPr>
          <a:lstStyle/>
          <a:p>
            <a:pPr algn="ctr"/>
            <a:r>
              <a:rPr lang="en-US" sz="6000" dirty="0">
                <a:latin typeface="Times New Roman" panose="02020603050405020304" pitchFamily="18" charset="0"/>
                <a:cs typeface="Times New Roman" panose="02020603050405020304" pitchFamily="18" charset="0"/>
              </a:rPr>
              <a:t>Thank You </a:t>
            </a:r>
          </a:p>
        </p:txBody>
      </p:sp>
      <p:sp>
        <p:nvSpPr>
          <p:cNvPr id="2" name="Slide Number Placeholder 1"/>
          <p:cNvSpPr>
            <a:spLocks noGrp="1"/>
          </p:cNvSpPr>
          <p:nvPr>
            <p:ph type="sldNum" sz="quarter" idx="4"/>
          </p:nvPr>
        </p:nvSpPr>
        <p:spPr/>
        <p:txBody>
          <a:bodyPr/>
          <a:lstStyle/>
          <a:p>
            <a:pPr>
              <a:defRPr/>
            </a:pPr>
            <a:fld id="{CC4934BA-D916-407F-A7DC-F7360150681C}" type="slidenum">
              <a:rPr lang="zh-TW" altLang="en-US" smtClean="0"/>
              <a:pPr>
                <a:defRPr/>
              </a:pPr>
              <a:t>38</a:t>
            </a:fld>
            <a:endParaRPr lang="zh-TW" altLang="en-US" dirty="0"/>
          </a:p>
        </p:txBody>
      </p:sp>
    </p:spTree>
    <p:extLst>
      <p:ext uri="{BB962C8B-B14F-4D97-AF65-F5344CB8AC3E}">
        <p14:creationId xmlns:p14="http://schemas.microsoft.com/office/powerpoint/2010/main" val="3729125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319868" cy="1143000"/>
          </a:xfrm>
        </p:spPr>
        <p:txBody>
          <a:bodyPr/>
          <a:lstStyle/>
          <a:p>
            <a:r>
              <a:rPr lang="en-IN" dirty="0">
                <a:solidFill>
                  <a:srgbClr val="00B050"/>
                </a:solidFill>
              </a:rPr>
              <a:t>INTRODUCTION(1/5)</a:t>
            </a:r>
          </a:p>
        </p:txBody>
      </p:sp>
      <p:sp>
        <p:nvSpPr>
          <p:cNvPr id="4" name="Content Placeholder 3"/>
          <p:cNvSpPr>
            <a:spLocks noGrp="1"/>
          </p:cNvSpPr>
          <p:nvPr>
            <p:ph idx="1"/>
          </p:nvPr>
        </p:nvSpPr>
        <p:spPr>
          <a:xfrm>
            <a:off x="179512" y="1357298"/>
            <a:ext cx="8784976" cy="4663990"/>
          </a:xfrm>
        </p:spPr>
        <p:txBody>
          <a:bodyPr/>
          <a:lstStyle/>
          <a:p>
            <a:r>
              <a:rPr lang="en-IN" sz="2000" dirty="0"/>
              <a:t>Coronavirus disease (COVID-19) is an extremely contagious disease and it has been declared as a pandemic by the World Health Organization (WHO) on 11 March 2020 considering the extent of its spread throughout the world.</a:t>
            </a:r>
          </a:p>
          <a:p>
            <a:endParaRPr lang="en-IN" sz="2000" dirty="0"/>
          </a:p>
          <a:p>
            <a:r>
              <a:rPr lang="en-IN" sz="2000" dirty="0"/>
              <a:t>It is the first recorded pandemic caused by any coronavirus.</a:t>
            </a:r>
          </a:p>
          <a:p>
            <a:endParaRPr lang="en-IN" sz="2000" dirty="0"/>
          </a:p>
          <a:p>
            <a:r>
              <a:rPr lang="en-IN" sz="2000" dirty="0"/>
              <a:t>While most of the people infected with the COVID-19 experienced mild to moderate respiratory illness some developed a deadly pneumonia.</a:t>
            </a:r>
          </a:p>
          <a:p>
            <a:endParaRPr lang="en-IN" sz="2000" dirty="0"/>
          </a:p>
          <a:p>
            <a:r>
              <a:rPr lang="en-IN" sz="2000" dirty="0"/>
              <a:t>In order to combat with the spreading of COVID-19 effective screening and immediate medical response for the infected patients was a crying need.</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4</a:t>
            </a:fld>
            <a:endParaRPr lang="zh-TW" altLang="en-US" dirty="0"/>
          </a:p>
        </p:txBody>
      </p:sp>
    </p:spTree>
    <p:extLst>
      <p:ext uri="{BB962C8B-B14F-4D97-AF65-F5344CB8AC3E}">
        <p14:creationId xmlns:p14="http://schemas.microsoft.com/office/powerpoint/2010/main" val="3355737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319868" cy="1143000"/>
          </a:xfrm>
        </p:spPr>
        <p:txBody>
          <a:bodyPr/>
          <a:lstStyle/>
          <a:p>
            <a:r>
              <a:rPr lang="en-IN" dirty="0">
                <a:solidFill>
                  <a:srgbClr val="00B050"/>
                </a:solidFill>
              </a:rPr>
              <a:t>INTRODUCTION(2/5)</a:t>
            </a:r>
          </a:p>
        </p:txBody>
      </p:sp>
      <p:sp>
        <p:nvSpPr>
          <p:cNvPr id="4" name="Content Placeholder 3"/>
          <p:cNvSpPr>
            <a:spLocks noGrp="1"/>
          </p:cNvSpPr>
          <p:nvPr>
            <p:ph idx="1"/>
          </p:nvPr>
        </p:nvSpPr>
        <p:spPr>
          <a:xfrm>
            <a:off x="179512" y="1213282"/>
            <a:ext cx="8784976" cy="4663990"/>
          </a:xfrm>
        </p:spPr>
        <p:txBody>
          <a:bodyPr/>
          <a:lstStyle/>
          <a:p>
            <a:r>
              <a:rPr lang="en-IN" sz="2000" dirty="0"/>
              <a:t>Reverse Transcription Polymerase chain reaction (RT-PCR) is the most used clinical screening method for the COVID-19 patients which uses respiratory specimens for testing.</a:t>
            </a:r>
          </a:p>
          <a:p>
            <a:endParaRPr lang="en-IN" sz="2000" dirty="0"/>
          </a:p>
          <a:p>
            <a:r>
              <a:rPr lang="en-IN" sz="2000" dirty="0"/>
              <a:t>RT-PCR is used as a reference method for the detection of COVID-19 patients this technique is manual, complicated, laborious and time-consuming with a positivity rate of only 63%.</a:t>
            </a:r>
          </a:p>
          <a:p>
            <a:endParaRPr lang="en-IN" sz="2000" dirty="0"/>
          </a:p>
          <a:p>
            <a:r>
              <a:rPr lang="en-IN" sz="2000" dirty="0"/>
              <a:t>There is a significant shortage of its supply which leads to delay in the disease prevention efforts.</a:t>
            </a:r>
          </a:p>
          <a:p>
            <a:endParaRPr lang="en-IN" sz="2000" dirty="0"/>
          </a:p>
          <a:p>
            <a:r>
              <a:rPr lang="en-IN" sz="2000" dirty="0"/>
              <a:t>RT-PCR kit costs about USD 120-130 and also requires a specialized biosafety lab to house the PCR machine each of which may cost USD 15,000 to USD 90,000.</a:t>
            </a:r>
          </a:p>
          <a:p>
            <a:endParaRPr lang="en-IN" sz="1800" dirty="0"/>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5</a:t>
            </a:fld>
            <a:endParaRPr lang="zh-TW" altLang="en-US" dirty="0"/>
          </a:p>
        </p:txBody>
      </p:sp>
    </p:spTree>
    <p:extLst>
      <p:ext uri="{BB962C8B-B14F-4D97-AF65-F5344CB8AC3E}">
        <p14:creationId xmlns:p14="http://schemas.microsoft.com/office/powerpoint/2010/main" val="19925232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319868" cy="1143000"/>
          </a:xfrm>
        </p:spPr>
        <p:txBody>
          <a:bodyPr/>
          <a:lstStyle/>
          <a:p>
            <a:r>
              <a:rPr lang="en-IN" dirty="0">
                <a:solidFill>
                  <a:srgbClr val="00B050"/>
                </a:solidFill>
              </a:rPr>
              <a:t>INTRODUCTION(3/5)</a:t>
            </a:r>
          </a:p>
        </p:txBody>
      </p:sp>
      <p:sp>
        <p:nvSpPr>
          <p:cNvPr id="4" name="Content Placeholder 3"/>
          <p:cNvSpPr>
            <a:spLocks noGrp="1"/>
          </p:cNvSpPr>
          <p:nvPr>
            <p:ph idx="1"/>
          </p:nvPr>
        </p:nvSpPr>
        <p:spPr>
          <a:xfrm>
            <a:off x="179512" y="1357298"/>
            <a:ext cx="8784976" cy="4663990"/>
          </a:xfrm>
        </p:spPr>
        <p:txBody>
          <a:bodyPr/>
          <a:lstStyle/>
          <a:p>
            <a:r>
              <a:rPr lang="en-IN" sz="2000" dirty="0"/>
              <a:t>The other diagnosis methods of the COVID-19 include clinical symptoms analysis, epidemiological history and positive radiographic images (computed tomography (CT) /Chest radiograph (CXR)) as well as positive pathogenic testing.</a:t>
            </a:r>
          </a:p>
          <a:p>
            <a:endParaRPr lang="en-IN" sz="2000" dirty="0"/>
          </a:p>
          <a:p>
            <a:r>
              <a:rPr lang="en-IN" sz="2000" dirty="0"/>
              <a:t>The majority of COVID-19 cases have similar features on radiographic images including bilateral, multi-focal, ground-glass opacities with a peripheral or posterior distribution, mainly in the lower lobes, in the early stage and pulmonary consolidation in the late stage.</a:t>
            </a:r>
          </a:p>
          <a:p>
            <a:endParaRPr lang="en-IN" sz="2000" dirty="0"/>
          </a:p>
          <a:p>
            <a:r>
              <a:rPr lang="en-IN" sz="2000" dirty="0"/>
              <a:t>CXR images may help early screening of suspected cases, the images of various viral pneumonias are similar and they overlap with other infectious and inflammatory lung diseases.</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6</a:t>
            </a:fld>
            <a:endParaRPr lang="zh-TW" altLang="en-US" dirty="0"/>
          </a:p>
        </p:txBody>
      </p:sp>
    </p:spTree>
    <p:extLst>
      <p:ext uri="{BB962C8B-B14F-4D97-AF65-F5344CB8AC3E}">
        <p14:creationId xmlns:p14="http://schemas.microsoft.com/office/powerpoint/2010/main" val="166652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319868" cy="1143000"/>
          </a:xfrm>
        </p:spPr>
        <p:txBody>
          <a:bodyPr/>
          <a:lstStyle/>
          <a:p>
            <a:r>
              <a:rPr lang="en-IN" dirty="0">
                <a:solidFill>
                  <a:srgbClr val="00B050"/>
                </a:solidFill>
              </a:rPr>
              <a:t>INTRODUCTION(4/5)</a:t>
            </a:r>
          </a:p>
        </p:txBody>
      </p:sp>
      <p:sp>
        <p:nvSpPr>
          <p:cNvPr id="4" name="Content Placeholder 3"/>
          <p:cNvSpPr>
            <a:spLocks noGrp="1"/>
          </p:cNvSpPr>
          <p:nvPr>
            <p:ph idx="1"/>
          </p:nvPr>
        </p:nvSpPr>
        <p:spPr>
          <a:xfrm>
            <a:off x="179512" y="1357298"/>
            <a:ext cx="8784976" cy="4663990"/>
          </a:xfrm>
        </p:spPr>
        <p:txBody>
          <a:bodyPr/>
          <a:lstStyle/>
          <a:p>
            <a:r>
              <a:rPr lang="en-IN" sz="2000" dirty="0"/>
              <a:t>The symptoms of COVID-19 being similar to that of viral pneumonia can sometimes lead to wrong diagnosis in the current situation while hospitals are overloaded and working round the clock. </a:t>
            </a:r>
          </a:p>
          <a:p>
            <a:endParaRPr lang="en-IN" sz="2000" dirty="0"/>
          </a:p>
          <a:p>
            <a:r>
              <a:rPr lang="en-IN" sz="2000" dirty="0"/>
              <a:t>An incorrect diagnosis can lead to a non-COVID viral Pneumonia being falsely labelled as highly suspicious of having COVID-19 and thus delaying in treatment with consequent costs, effort and risk of exposure to positive COVID-19 patients.</a:t>
            </a:r>
          </a:p>
          <a:p>
            <a:endParaRPr lang="en-IN" sz="2000" dirty="0"/>
          </a:p>
          <a:p>
            <a:r>
              <a:rPr lang="en-IN" sz="2000" dirty="0"/>
              <a:t>Several recent works are reported on transfer learning approach for the detection of COVID-19 X-ray images from a small dataset with promising results however these needed to be verified on a large dataset.</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7</a:t>
            </a:fld>
            <a:endParaRPr lang="zh-TW" altLang="en-US" dirty="0"/>
          </a:p>
        </p:txBody>
      </p:sp>
    </p:spTree>
    <p:extLst>
      <p:ext uri="{BB962C8B-B14F-4D97-AF65-F5344CB8AC3E}">
        <p14:creationId xmlns:p14="http://schemas.microsoft.com/office/powerpoint/2010/main" val="31829809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319868" cy="1143000"/>
          </a:xfrm>
        </p:spPr>
        <p:txBody>
          <a:bodyPr/>
          <a:lstStyle/>
          <a:p>
            <a:r>
              <a:rPr lang="en-IN" dirty="0">
                <a:solidFill>
                  <a:srgbClr val="00B050"/>
                </a:solidFill>
              </a:rPr>
              <a:t>INTRODUCTION(5/5)</a:t>
            </a:r>
          </a:p>
        </p:txBody>
      </p:sp>
      <p:sp>
        <p:nvSpPr>
          <p:cNvPr id="4" name="Content Placeholder 3"/>
          <p:cNvSpPr>
            <a:spLocks noGrp="1"/>
          </p:cNvSpPr>
          <p:nvPr>
            <p:ph idx="1"/>
          </p:nvPr>
        </p:nvSpPr>
        <p:spPr>
          <a:xfrm>
            <a:off x="179512" y="1357298"/>
            <a:ext cx="8784976" cy="4663990"/>
          </a:xfrm>
        </p:spPr>
        <p:txBody>
          <a:bodyPr/>
          <a:lstStyle/>
          <a:p>
            <a:r>
              <a:rPr lang="en-IN" sz="2000" dirty="0"/>
              <a:t>The authors in this paper have prepared a large database of X-ray images of 1579 normal, 1485 viral pneumonia and 423 COVID-19 positive pneumonia and made this publicly available so that other researchers can get benefit from it. </a:t>
            </a:r>
          </a:p>
          <a:p>
            <a:endParaRPr lang="en-IN" sz="2000" dirty="0"/>
          </a:p>
          <a:p>
            <a:r>
              <a:rPr lang="en-IN" sz="2000" dirty="0"/>
              <a:t>Eight different pre-trained deep learning networks were trained, validated and tested for two different classification schemes. </a:t>
            </a:r>
          </a:p>
          <a:p>
            <a:endParaRPr lang="en-IN" sz="2000" dirty="0"/>
          </a:p>
          <a:p>
            <a:r>
              <a:rPr lang="en-IN" sz="2000" dirty="0"/>
              <a:t>One classication model was trained to classify COVID-19 and normal X-ray images while other was trained to classify normal, viral pneumonia and COVID-19 pneumonia images. </a:t>
            </a:r>
          </a:p>
          <a:p>
            <a:endParaRPr lang="en-IN" sz="2000" dirty="0"/>
          </a:p>
          <a:p>
            <a:r>
              <a:rPr lang="en-IN" sz="2000" dirty="0"/>
              <a:t>Both of the experiments were evaluated with and without image augmentation technique to study the effect of image augmentation in this particular problem.</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8</a:t>
            </a:fld>
            <a:endParaRPr lang="zh-TW" altLang="en-US" dirty="0"/>
          </a:p>
        </p:txBody>
      </p:sp>
    </p:spTree>
    <p:extLst>
      <p:ext uri="{BB962C8B-B14F-4D97-AF65-F5344CB8AC3E}">
        <p14:creationId xmlns:p14="http://schemas.microsoft.com/office/powerpoint/2010/main" val="31172755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319868" cy="1143000"/>
          </a:xfrm>
        </p:spPr>
        <p:txBody>
          <a:bodyPr/>
          <a:lstStyle/>
          <a:p>
            <a:r>
              <a:rPr lang="en-IN" dirty="0">
                <a:solidFill>
                  <a:srgbClr val="00B050"/>
                </a:solidFill>
              </a:rPr>
              <a:t>METHODOLOGY</a:t>
            </a:r>
          </a:p>
        </p:txBody>
      </p:sp>
      <p:sp>
        <p:nvSpPr>
          <p:cNvPr id="4" name="Content Placeholder 3"/>
          <p:cNvSpPr>
            <a:spLocks noGrp="1"/>
          </p:cNvSpPr>
          <p:nvPr>
            <p:ph idx="1"/>
          </p:nvPr>
        </p:nvSpPr>
        <p:spPr>
          <a:xfrm>
            <a:off x="179512" y="1357298"/>
            <a:ext cx="8784976" cy="4663990"/>
          </a:xfrm>
        </p:spPr>
        <p:txBody>
          <a:bodyPr/>
          <a:lstStyle/>
          <a:p>
            <a:r>
              <a:rPr lang="en-IN" sz="2000" dirty="0"/>
              <a:t>Authors have reported a comparatively large dataset of COVID-19 positive chest X-ray images while normal and viral pneumonia images are readily available publicly and used for this study.</a:t>
            </a:r>
          </a:p>
          <a:p>
            <a:endParaRPr lang="en-IN" sz="2000" dirty="0"/>
          </a:p>
          <a:p>
            <a:r>
              <a:rPr lang="en-IN" sz="2000" dirty="0"/>
              <a:t>A </a:t>
            </a:r>
            <a:r>
              <a:rPr lang="en-IN" sz="2000" dirty="0" err="1"/>
              <a:t>Kaggle</a:t>
            </a:r>
            <a:r>
              <a:rPr lang="en-IN" sz="2000" dirty="0"/>
              <a:t> database was created by the authors to make the database publicly available to the researchers worldwide.</a:t>
            </a:r>
          </a:p>
          <a:p>
            <a:endParaRPr lang="en-IN" sz="2000" dirty="0"/>
          </a:p>
          <a:p>
            <a:r>
              <a:rPr lang="en-IN" sz="2000" dirty="0"/>
              <a:t>Authors used posterior-to-anterior (AP)/anterior-to-posterior (PA) image of chest X-ray was used as this view of radiography is widely used by radiologist in clinical diagnosis.</a:t>
            </a:r>
          </a:p>
        </p:txBody>
      </p:sp>
      <p:sp>
        <p:nvSpPr>
          <p:cNvPr id="3" name="Slide Number Placeholder 2"/>
          <p:cNvSpPr>
            <a:spLocks noGrp="1"/>
          </p:cNvSpPr>
          <p:nvPr>
            <p:ph type="sldNum" sz="quarter" idx="12"/>
          </p:nvPr>
        </p:nvSpPr>
        <p:spPr/>
        <p:txBody>
          <a:bodyPr/>
          <a:lstStyle/>
          <a:p>
            <a:pPr>
              <a:defRPr/>
            </a:pPr>
            <a:fld id="{CC4934BA-D916-407F-A7DC-F7360150681C}" type="slidenum">
              <a:rPr lang="zh-TW" altLang="en-US" smtClean="0"/>
              <a:pPr>
                <a:defRPr/>
              </a:pPr>
              <a:t>9</a:t>
            </a:fld>
            <a:endParaRPr lang="zh-TW" altLang="en-US" dirty="0"/>
          </a:p>
        </p:txBody>
      </p:sp>
    </p:spTree>
    <p:extLst>
      <p:ext uri="{BB962C8B-B14F-4D97-AF65-F5344CB8AC3E}">
        <p14:creationId xmlns:p14="http://schemas.microsoft.com/office/powerpoint/2010/main" val="4194913198"/>
      </p:ext>
    </p:extLst>
  </p:cSld>
  <p:clrMapOvr>
    <a:masterClrMapping/>
  </p:clrMapOvr>
</p:sld>
</file>

<file path=ppt/theme/theme1.xml><?xml version="1.0" encoding="utf-8"?>
<a:theme xmlns:a="http://schemas.openxmlformats.org/drawingml/2006/main" name="NTUTPP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NTUTPP1</Template>
  <TotalTime>27142</TotalTime>
  <Words>2735</Words>
  <Application>Microsoft Office PowerPoint</Application>
  <PresentationFormat>On-screen Show (4:3)</PresentationFormat>
  <Paragraphs>289</Paragraphs>
  <Slides>38</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Microsoft JhengHei</vt:lpstr>
      <vt:lpstr>Microsoft JhengHei</vt:lpstr>
      <vt:lpstr>新細明體</vt:lpstr>
      <vt:lpstr>新細明體</vt:lpstr>
      <vt:lpstr>Arial</vt:lpstr>
      <vt:lpstr>Calibri</vt:lpstr>
      <vt:lpstr>Times New Roman</vt:lpstr>
      <vt:lpstr>NTUTPP1</vt:lpstr>
      <vt:lpstr>`</vt:lpstr>
      <vt:lpstr>CONTENTS</vt:lpstr>
      <vt:lpstr>PROPOSED WORK</vt:lpstr>
      <vt:lpstr>INTRODUCTION(1/5)</vt:lpstr>
      <vt:lpstr>INTRODUCTION(2/5)</vt:lpstr>
      <vt:lpstr>INTRODUCTION(3/5)</vt:lpstr>
      <vt:lpstr>INTRODUCTION(4/5)</vt:lpstr>
      <vt:lpstr>INTRODUCTION(5/5)</vt:lpstr>
      <vt:lpstr>METHODOLOGY</vt:lpstr>
      <vt:lpstr>A. DATABASE DESCRIPTION</vt:lpstr>
      <vt:lpstr>Italian Society of Medical and Interventional Radiology (SIRM) COVID-19 Database</vt:lpstr>
      <vt:lpstr>Novel Corona Virus 2019 Dataset</vt:lpstr>
      <vt:lpstr>COVID-19 Positive Chest X-ray Images from Different Articles</vt:lpstr>
      <vt:lpstr>COVID-19 Chest Imaging at Thread Reader</vt:lpstr>
      <vt:lpstr>COVID-19 Chest Imaging at Thread Reader</vt:lpstr>
      <vt:lpstr>RSNA-Pneumonia-Detection-Challenge</vt:lpstr>
      <vt:lpstr>Chest X-Ray Images (Pneumonia)</vt:lpstr>
      <vt:lpstr>B. CNN MODEL SELECTION(1/2)</vt:lpstr>
      <vt:lpstr>B. CNN MODEL SELECTION(2/2)</vt:lpstr>
      <vt:lpstr>C. PREPROCESSING(1/3)</vt:lpstr>
      <vt:lpstr>C. PREPROCESSING(2/3)</vt:lpstr>
      <vt:lpstr>C. PREPROCESSING(3/3)</vt:lpstr>
      <vt:lpstr>D. IMAGE AUGMENTATION</vt:lpstr>
      <vt:lpstr>PowerPoint Presentation</vt:lpstr>
      <vt:lpstr>E. INVESTIGATION OF THE DEEP LAYER FEATURES</vt:lpstr>
      <vt:lpstr>F. PERFORMANCE EVALUATION MATRIX</vt:lpstr>
      <vt:lpstr>RESULTS and DISCUSSION</vt:lpstr>
      <vt:lpstr>A. EXPERIMENTAL RESULTS-TWO CLASS PROBLEM(1/2)</vt:lpstr>
      <vt:lpstr>A. EXPERIMENTAL RESULTS-TWO CLASS PROBLEM(2/2)</vt:lpstr>
      <vt:lpstr>B. EXPERIMENTAL RESULTS-THREE CLASS PROBLEM</vt:lpstr>
      <vt:lpstr>B. EXPERIMENTAL RESULTS-THREE CLASS PROBLEM</vt:lpstr>
      <vt:lpstr>B. EXPERIMENTAL RESULTS-THREE CLASS PROBLEM</vt:lpstr>
      <vt:lpstr>B. EXPERIMENTAL RESULTS-THREE CLASS PROBLEM</vt:lpstr>
      <vt:lpstr>B. EXPERIMENTAL RESULTS-THREE CLASS PROBLEM</vt:lpstr>
      <vt:lpstr>CONCLUSION(1/3)</vt:lpstr>
      <vt:lpstr>CONCLUSION(2/3)</vt:lpstr>
      <vt:lpstr>CONCLUSION(3/3)</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Lance Huang</dc:creator>
  <cp:lastModifiedBy>UCL</cp:lastModifiedBy>
  <cp:revision>758</cp:revision>
  <cp:lastPrinted>2014-05-01T04:37:06Z</cp:lastPrinted>
  <dcterms:modified xsi:type="dcterms:W3CDTF">2020-10-06T07:18:03Z</dcterms:modified>
</cp:coreProperties>
</file>